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 id="2147483816" r:id="rId2"/>
  </p:sldMasterIdLst>
  <p:notesMasterIdLst>
    <p:notesMasterId r:id="rId18"/>
  </p:notesMasterIdLst>
  <p:sldIdLst>
    <p:sldId id="304" r:id="rId3"/>
    <p:sldId id="306" r:id="rId4"/>
    <p:sldId id="307" r:id="rId5"/>
    <p:sldId id="260" r:id="rId6"/>
    <p:sldId id="295" r:id="rId7"/>
    <p:sldId id="262" r:id="rId8"/>
    <p:sldId id="297" r:id="rId9"/>
    <p:sldId id="258" r:id="rId10"/>
    <p:sldId id="308" r:id="rId11"/>
    <p:sldId id="259" r:id="rId12"/>
    <p:sldId id="257" r:id="rId13"/>
    <p:sldId id="303" r:id="rId14"/>
    <p:sldId id="310" r:id="rId15"/>
    <p:sldId id="311" r:id="rId16"/>
    <p:sldId id="312"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82"/>
    <p:restoredTop sz="79446" autoAdjust="0"/>
  </p:normalViewPr>
  <p:slideViewPr>
    <p:cSldViewPr snapToGrid="0">
      <p:cViewPr varScale="1">
        <p:scale>
          <a:sx n="81" d="100"/>
          <a:sy n="81" d="100"/>
        </p:scale>
        <p:origin x="1509" y="51"/>
      </p:cViewPr>
      <p:guideLst>
        <p:guide orient="horz" pos="2160"/>
        <p:guide pos="2880"/>
      </p:guideLst>
    </p:cSldViewPr>
  </p:slideViewPr>
  <p:notesTextViewPr>
    <p:cViewPr>
      <p:scale>
        <a:sx n="1" d="1"/>
        <a:sy n="1" d="1"/>
      </p:scale>
      <p:origin x="0" y="0"/>
    </p:cViewPr>
  </p:notesTextViewPr>
  <p:sorterViewPr>
    <p:cViewPr>
      <p:scale>
        <a:sx n="110" d="100"/>
        <a:sy n="110" d="100"/>
      </p:scale>
      <p:origin x="0" y="32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6E2DC1-B65C-444F-A8AA-7236C6B11D4D}" type="datetimeFigureOut">
              <a:rPr lang="en-US" smtClean="0"/>
              <a:pPr/>
              <a:t>2/20/2019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E1613C-7891-4F6A-9751-2C6740E46771}" type="slidenum">
              <a:rPr lang="en-US" smtClean="0"/>
              <a:pPr/>
              <a:t>‹#›</a:t>
            </a:fld>
            <a:endParaRPr lang="en-US"/>
          </a:p>
        </p:txBody>
      </p:sp>
    </p:spTree>
    <p:extLst>
      <p:ext uri="{BB962C8B-B14F-4D97-AF65-F5344CB8AC3E}">
        <p14:creationId xmlns:p14="http://schemas.microsoft.com/office/powerpoint/2010/main" val="479824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E1613C-7891-4F6A-9751-2C6740E46771}" type="slidenum">
              <a:rPr lang="en-US" smtClean="0"/>
              <a:pPr/>
              <a:t>1</a:t>
            </a:fld>
            <a:endParaRPr lang="en-US"/>
          </a:p>
        </p:txBody>
      </p:sp>
    </p:spTree>
    <p:extLst>
      <p:ext uri="{BB962C8B-B14F-4D97-AF65-F5344CB8AC3E}">
        <p14:creationId xmlns:p14="http://schemas.microsoft.com/office/powerpoint/2010/main" val="1631701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E1613C-7891-4F6A-9751-2C6740E46771}" type="slidenum">
              <a:rPr lang="en-US" smtClean="0"/>
              <a:pPr/>
              <a:t>2</a:t>
            </a:fld>
            <a:endParaRPr lang="en-US"/>
          </a:p>
        </p:txBody>
      </p:sp>
    </p:spTree>
    <p:extLst>
      <p:ext uri="{BB962C8B-B14F-4D97-AF65-F5344CB8AC3E}">
        <p14:creationId xmlns:p14="http://schemas.microsoft.com/office/powerpoint/2010/main" val="495277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E1613C-7891-4F6A-9751-2C6740E46771}" type="slidenum">
              <a:rPr lang="en-US" smtClean="0"/>
              <a:pPr/>
              <a:t>3</a:t>
            </a:fld>
            <a:endParaRPr lang="en-US"/>
          </a:p>
        </p:txBody>
      </p:sp>
    </p:spTree>
    <p:extLst>
      <p:ext uri="{BB962C8B-B14F-4D97-AF65-F5344CB8AC3E}">
        <p14:creationId xmlns:p14="http://schemas.microsoft.com/office/powerpoint/2010/main" val="3353491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E1613C-7891-4F6A-9751-2C6740E46771}" type="slidenum">
              <a:rPr lang="en-US" smtClean="0"/>
              <a:pPr/>
              <a:t>4</a:t>
            </a:fld>
            <a:endParaRPr lang="en-US"/>
          </a:p>
        </p:txBody>
      </p:sp>
    </p:spTree>
    <p:extLst>
      <p:ext uri="{BB962C8B-B14F-4D97-AF65-F5344CB8AC3E}">
        <p14:creationId xmlns:p14="http://schemas.microsoft.com/office/powerpoint/2010/main" val="2632739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video with an example trial from the task</a:t>
            </a:r>
          </a:p>
        </p:txBody>
      </p:sp>
    </p:spTree>
    <p:extLst>
      <p:ext uri="{BB962C8B-B14F-4D97-AF65-F5344CB8AC3E}">
        <p14:creationId xmlns:p14="http://schemas.microsoft.com/office/powerpoint/2010/main" val="2242853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Bottom line: Even though the monkey’s performance is a little worse than human performance, he is generally comfortably above chance, AND shows similar effects as humans (for example he is unperturbed by increasing simulation length, but is affected by increasing simulation uncertainty).</a:t>
            </a:r>
          </a:p>
        </p:txBody>
      </p:sp>
    </p:spTree>
    <p:extLst>
      <p:ext uri="{BB962C8B-B14F-4D97-AF65-F5344CB8AC3E}">
        <p14:creationId xmlns:p14="http://schemas.microsoft.com/office/powerpoint/2010/main" val="317461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few methods figures, including the full task outline and the general structure of oculomotor analyses</a:t>
            </a:r>
          </a:p>
        </p:txBody>
      </p:sp>
    </p:spTree>
    <p:extLst>
      <p:ext uri="{BB962C8B-B14F-4D97-AF65-F5344CB8AC3E}">
        <p14:creationId xmlns:p14="http://schemas.microsoft.com/office/powerpoint/2010/main" val="4176572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high level future directions slides</a:t>
            </a:r>
          </a:p>
        </p:txBody>
      </p:sp>
    </p:spTree>
    <p:extLst>
      <p:ext uri="{BB962C8B-B14F-4D97-AF65-F5344CB8AC3E}">
        <p14:creationId xmlns:p14="http://schemas.microsoft.com/office/powerpoint/2010/main" val="15283842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25459" y="959313"/>
            <a:ext cx="5760741" cy="2571891"/>
          </a:xfrm>
        </p:spPr>
        <p:txBody>
          <a:bodyPr bIns="0" anchor="b">
            <a:normAutofit/>
          </a:bodyPr>
          <a:lstStyle>
            <a:lvl1pPr algn="l">
              <a:defRPr sz="5400"/>
            </a:lvl1pPr>
          </a:lstStyle>
          <a:p>
            <a:r>
              <a:rPr lang="en-US"/>
              <a:t>Click to edit Master title style</a:t>
            </a:r>
            <a:endParaRPr lang="en-US" dirty="0"/>
          </a:p>
        </p:txBody>
      </p:sp>
      <p:sp>
        <p:nvSpPr>
          <p:cNvPr id="3" name="Subtitle 2"/>
          <p:cNvSpPr>
            <a:spLocks noGrp="1"/>
          </p:cNvSpPr>
          <p:nvPr>
            <p:ph type="subTitle" idx="1"/>
          </p:nvPr>
        </p:nvSpPr>
        <p:spPr>
          <a:xfrm>
            <a:off x="1125459" y="3531205"/>
            <a:ext cx="5760741" cy="977621"/>
          </a:xfrm>
        </p:spPr>
        <p:txBody>
          <a:bodyPr tIns="91440" bIns="91440">
            <a:normAutofit/>
          </a:bodyPr>
          <a:lstStyle>
            <a:lvl1pPr marL="0" indent="0" algn="l">
              <a:buNone/>
              <a:defRPr sz="1600" b="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ADD210B-600A-D346-A3EC-44FA57EB942F}" type="datetimeFigureOut">
              <a:rPr lang="en-US" smtClean="0">
                <a:solidFill>
                  <a:prstClr val="white">
                    <a:tint val="75000"/>
                  </a:prstClr>
                </a:solidFill>
              </a:rPr>
              <a:pPr/>
              <a:t>2/20/2019</a:t>
            </a:fld>
            <a:endParaRPr lang="en-US">
              <a:solidFill>
                <a:prstClr val="white">
                  <a:tint val="75000"/>
                </a:prstClr>
              </a:solidFill>
            </a:endParaRPr>
          </a:p>
        </p:txBody>
      </p:sp>
      <p:sp>
        <p:nvSpPr>
          <p:cNvPr id="5" name="Footer Placeholder 4"/>
          <p:cNvSpPr>
            <a:spLocks noGrp="1"/>
          </p:cNvSpPr>
          <p:nvPr>
            <p:ph type="ftr" sz="quarter" idx="11"/>
          </p:nvPr>
        </p:nvSpPr>
        <p:spPr>
          <a:xfrm>
            <a:off x="1125459" y="329308"/>
            <a:ext cx="3392144" cy="309201"/>
          </a:xfrm>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a:xfrm>
            <a:off x="6886200" y="131730"/>
            <a:ext cx="802005" cy="503578"/>
          </a:xfrm>
        </p:spPr>
        <p:txBody>
          <a:bodyPr/>
          <a:lstStyle/>
          <a:p>
            <a:fld id="{EAA15700-1FB8-CD46-8E20-1E229D98BC18}" type="slidenum">
              <a:rPr lang="en-US" smtClean="0">
                <a:solidFill>
                  <a:prstClr val="white">
                    <a:tint val="75000"/>
                  </a:prstClr>
                </a:solidFill>
              </a:rPr>
              <a:pPr/>
              <a:t>‹#›</a:t>
            </a:fld>
            <a:endParaRPr lang="en-US">
              <a:solidFill>
                <a:prstClr val="white">
                  <a:tint val="75000"/>
                </a:prstClr>
              </a:solidFill>
            </a:endParaRPr>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r="42454" b="36435"/>
          <a:stretch/>
        </p:blipFill>
        <p:spPr>
          <a:xfrm>
            <a:off x="1125460" y="643464"/>
            <a:ext cx="6574536" cy="155448"/>
          </a:xfrm>
          <a:prstGeom prst="rect">
            <a:avLst/>
          </a:prstGeom>
          <a:noFill/>
          <a:ln>
            <a:noFill/>
          </a:ln>
        </p:spPr>
      </p:pic>
    </p:spTree>
    <p:extLst>
      <p:ext uri="{BB962C8B-B14F-4D97-AF65-F5344CB8AC3E}">
        <p14:creationId xmlns:p14="http://schemas.microsoft.com/office/powerpoint/2010/main" val="1202801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DD210B-600A-D346-A3EC-44FA57EB942F}" type="datetimeFigureOut">
              <a:rPr lang="en-US" smtClean="0">
                <a:solidFill>
                  <a:prstClr val="white">
                    <a:tint val="75000"/>
                  </a:prstClr>
                </a:solidFill>
              </a:rPr>
              <a:pPr/>
              <a:t>2/20/2019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EAA15700-1FB8-CD46-8E20-1E229D98BC18}" type="slidenum">
              <a:rPr lang="en-US" smtClean="0">
                <a:solidFill>
                  <a:prstClr val="white">
                    <a:tint val="75000"/>
                  </a:prstClr>
                </a:solidFill>
              </a:rPr>
              <a:pPr/>
              <a:t>‹#›</a:t>
            </a:fld>
            <a:endParaRPr lang="en-US">
              <a:solidFill>
                <a:prstClr val="white">
                  <a:tint val="75000"/>
                </a:prstClr>
              </a:solidFill>
            </a:endParaRPr>
          </a:p>
        </p:txBody>
      </p:sp>
      <p:pic>
        <p:nvPicPr>
          <p:cNvPr id="15" name="Picture 14"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r="42454" b="36435"/>
          <a:stretch/>
        </p:blipFill>
        <p:spPr>
          <a:xfrm>
            <a:off x="1125460" y="643464"/>
            <a:ext cx="6574536" cy="155448"/>
          </a:xfrm>
          <a:prstGeom prst="rect">
            <a:avLst/>
          </a:prstGeom>
          <a:noFill/>
          <a:ln>
            <a:noFill/>
          </a:ln>
        </p:spPr>
      </p:pic>
    </p:spTree>
    <p:extLst>
      <p:ext uri="{BB962C8B-B14F-4D97-AF65-F5344CB8AC3E}">
        <p14:creationId xmlns:p14="http://schemas.microsoft.com/office/powerpoint/2010/main" val="4167532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6447" y="796298"/>
            <a:ext cx="1103027" cy="4662565"/>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11910" y="796298"/>
            <a:ext cx="5301095" cy="466256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DD210B-600A-D346-A3EC-44FA57EB942F}" type="datetimeFigureOut">
              <a:rPr lang="en-US" smtClean="0">
                <a:solidFill>
                  <a:prstClr val="white">
                    <a:tint val="75000"/>
                  </a:prstClr>
                </a:solidFill>
              </a:rPr>
              <a:pPr/>
              <a:t>2/20/2019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EAA15700-1FB8-CD46-8E20-1E229D98BC18}" type="slidenum">
              <a:rPr lang="en-US" smtClean="0">
                <a:solidFill>
                  <a:prstClr val="white">
                    <a:tint val="75000"/>
                  </a:prstClr>
                </a:solidFill>
              </a:rPr>
              <a:pPr/>
              <a:t>‹#›</a:t>
            </a:fld>
            <a:endParaRPr lang="en-US">
              <a:solidFill>
                <a:prstClr val="white">
                  <a:tint val="75000"/>
                </a:prstClr>
              </a:solidFill>
            </a:endParaRPr>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r="59215" b="36435"/>
          <a:stretch/>
        </p:blipFill>
        <p:spPr>
          <a:xfrm rot="5400000">
            <a:off x="5605390" y="3050294"/>
            <a:ext cx="4663440" cy="155448"/>
          </a:xfrm>
          <a:prstGeom prst="rect">
            <a:avLst/>
          </a:prstGeom>
          <a:noFill/>
          <a:ln>
            <a:noFill/>
          </a:ln>
        </p:spPr>
      </p:pic>
    </p:spTree>
    <p:extLst>
      <p:ext uri="{BB962C8B-B14F-4D97-AF65-F5344CB8AC3E}">
        <p14:creationId xmlns:p14="http://schemas.microsoft.com/office/powerpoint/2010/main" val="36613646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143000" y="473273"/>
            <a:ext cx="6858000" cy="4152305"/>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892969" y="4723805"/>
            <a:ext cx="7358063" cy="1000125"/>
          </a:xfrm>
          <a:prstGeom prst="rect">
            <a:avLst/>
          </a:prstGeom>
        </p:spPr>
        <p:txBody>
          <a:bodyPr anchor="b"/>
          <a:lstStyle/>
          <a:p>
            <a:r>
              <a:t>Title Text</a:t>
            </a:r>
          </a:p>
        </p:txBody>
      </p:sp>
      <p:sp>
        <p:nvSpPr>
          <p:cNvPr id="22" name="Body Level One…"/>
          <p:cNvSpPr txBox="1">
            <a:spLocks noGrp="1"/>
          </p:cNvSpPr>
          <p:nvPr>
            <p:ph type="body" sz="quarter" idx="1"/>
          </p:nvPr>
        </p:nvSpPr>
        <p:spPr>
          <a:xfrm>
            <a:off x="892969" y="5732859"/>
            <a:ext cx="7358063" cy="794742"/>
          </a:xfrm>
          <a:prstGeom prst="rect">
            <a:avLst/>
          </a:prstGeom>
        </p:spPr>
        <p:txBody>
          <a:bodyPr anchor="t"/>
          <a:lstStyle>
            <a:lvl1pPr marL="0" indent="0" algn="ctr">
              <a:spcBef>
                <a:spcPts val="0"/>
              </a:spcBef>
              <a:buSzTx/>
              <a:buNone/>
              <a:defRPr sz="2601"/>
            </a:lvl1pPr>
            <a:lvl2pPr marL="0" indent="0" algn="ctr">
              <a:spcBef>
                <a:spcPts val="0"/>
              </a:spcBef>
              <a:buSzTx/>
              <a:buNone/>
              <a:defRPr sz="2601"/>
            </a:lvl2pPr>
            <a:lvl3pPr marL="0" indent="0" algn="ctr">
              <a:spcBef>
                <a:spcPts val="0"/>
              </a:spcBef>
              <a:buSzTx/>
              <a:buNone/>
              <a:defRPr sz="2601"/>
            </a:lvl3pPr>
            <a:lvl4pPr marL="0" indent="0" algn="ctr">
              <a:spcBef>
                <a:spcPts val="0"/>
              </a:spcBef>
              <a:buSzTx/>
              <a:buNone/>
              <a:defRPr sz="2601"/>
            </a:lvl4pPr>
            <a:lvl5pPr marL="0" indent="0" algn="ctr">
              <a:spcBef>
                <a:spcPts val="0"/>
              </a:spcBef>
              <a:buSzTx/>
              <a:buNone/>
              <a:defRPr sz="2601"/>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3858065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92969" y="2268141"/>
            <a:ext cx="7358063" cy="2321719"/>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36052063"/>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4723805" y="446484"/>
            <a:ext cx="3750469" cy="5777508"/>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669726" y="446484"/>
            <a:ext cx="3750469" cy="2803922"/>
          </a:xfrm>
          <a:prstGeom prst="rect">
            <a:avLst/>
          </a:prstGeom>
        </p:spPr>
        <p:txBody>
          <a:bodyPr anchor="b"/>
          <a:lstStyle/>
          <a:p>
            <a:r>
              <a:t>Title Text</a:t>
            </a:r>
          </a:p>
        </p:txBody>
      </p:sp>
      <p:sp>
        <p:nvSpPr>
          <p:cNvPr id="40" name="Body Level One…"/>
          <p:cNvSpPr txBox="1">
            <a:spLocks noGrp="1"/>
          </p:cNvSpPr>
          <p:nvPr>
            <p:ph type="body" sz="quarter" idx="1"/>
          </p:nvPr>
        </p:nvSpPr>
        <p:spPr>
          <a:xfrm>
            <a:off x="669726" y="3321844"/>
            <a:ext cx="3750469" cy="2893219"/>
          </a:xfrm>
          <a:prstGeom prst="rect">
            <a:avLst/>
          </a:prstGeom>
        </p:spPr>
        <p:txBody>
          <a:bodyPr anchor="t"/>
          <a:lstStyle>
            <a:lvl1pPr marL="0" indent="0" algn="ctr">
              <a:spcBef>
                <a:spcPts val="0"/>
              </a:spcBef>
              <a:buSzTx/>
              <a:buNone/>
              <a:defRPr sz="2601"/>
            </a:lvl1pPr>
            <a:lvl2pPr marL="0" indent="0" algn="ctr">
              <a:spcBef>
                <a:spcPts val="0"/>
              </a:spcBef>
              <a:buSzTx/>
              <a:buNone/>
              <a:defRPr sz="2601"/>
            </a:lvl2pPr>
            <a:lvl3pPr marL="0" indent="0" algn="ctr">
              <a:spcBef>
                <a:spcPts val="0"/>
              </a:spcBef>
              <a:buSzTx/>
              <a:buNone/>
              <a:defRPr sz="2601"/>
            </a:lvl3pPr>
            <a:lvl4pPr marL="0" indent="0" algn="ctr">
              <a:spcBef>
                <a:spcPts val="0"/>
              </a:spcBef>
              <a:buSzTx/>
              <a:buNone/>
              <a:defRPr sz="2601"/>
            </a:lvl4pPr>
            <a:lvl5pPr marL="0" indent="0" algn="ctr">
              <a:spcBef>
                <a:spcPts val="0"/>
              </a:spcBef>
              <a:buSzTx/>
              <a:buNone/>
              <a:defRPr sz="2601"/>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50107230"/>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68205610"/>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78499168"/>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4723805" y="1821656"/>
            <a:ext cx="3750469" cy="4420195"/>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669726" y="1821656"/>
            <a:ext cx="3750469" cy="4420195"/>
          </a:xfrm>
          <a:prstGeom prst="rect">
            <a:avLst/>
          </a:prstGeom>
        </p:spPr>
        <p:txBody>
          <a:bodyPr/>
          <a:lstStyle>
            <a:lvl1pPr marL="241093" indent="-241093">
              <a:spcBef>
                <a:spcPts val="2250"/>
              </a:spcBef>
              <a:defRPr sz="1969"/>
            </a:lvl1pPr>
            <a:lvl2pPr marL="482186" indent="-241093">
              <a:spcBef>
                <a:spcPts val="2250"/>
              </a:spcBef>
              <a:defRPr sz="1969"/>
            </a:lvl2pPr>
            <a:lvl3pPr marL="723279" indent="-241093">
              <a:spcBef>
                <a:spcPts val="2250"/>
              </a:spcBef>
              <a:defRPr sz="1969"/>
            </a:lvl3pPr>
            <a:lvl4pPr marL="964372" indent="-241093">
              <a:spcBef>
                <a:spcPts val="2250"/>
              </a:spcBef>
              <a:defRPr sz="1969"/>
            </a:lvl4pPr>
            <a:lvl5pPr marL="1205465" indent="-241093">
              <a:spcBef>
                <a:spcPts val="2250"/>
              </a:spcBef>
              <a:defRPr sz="1969"/>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4449997" y="6536531"/>
            <a:ext cx="294953" cy="275717"/>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2224072121"/>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669727" y="892969"/>
            <a:ext cx="7804547" cy="50720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88546545"/>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4723805" y="3580805"/>
            <a:ext cx="3750469" cy="2652117"/>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4723805" y="625078"/>
            <a:ext cx="3750469" cy="2652117"/>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669726" y="625078"/>
            <a:ext cx="3750469" cy="5607844"/>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9811141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DD210B-600A-D346-A3EC-44FA57EB942F}" type="datetimeFigureOut">
              <a:rPr lang="en-US" smtClean="0">
                <a:solidFill>
                  <a:prstClr val="white">
                    <a:tint val="75000"/>
                  </a:prstClr>
                </a:solidFill>
              </a:rPr>
              <a:pPr/>
              <a:t>2/20/2019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EAA15700-1FB8-CD46-8E20-1E229D98BC18}" type="slidenum">
              <a:rPr lang="en-US" smtClean="0">
                <a:solidFill>
                  <a:prstClr val="white">
                    <a:tint val="75000"/>
                  </a:prstClr>
                </a:solidFill>
              </a:rPr>
              <a:pPr/>
              <a:t>‹#›</a:t>
            </a:fld>
            <a:endParaRPr lang="en-US">
              <a:solidFill>
                <a:prstClr val="white">
                  <a:tint val="75000"/>
                </a:prstClr>
              </a:solidFill>
            </a:endParaRPr>
          </a:p>
        </p:txBody>
      </p:sp>
      <p:pic>
        <p:nvPicPr>
          <p:cNvPr id="15" name="Picture 14"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r="42454" b="36435"/>
          <a:stretch/>
        </p:blipFill>
        <p:spPr>
          <a:xfrm>
            <a:off x="1125460" y="643464"/>
            <a:ext cx="6574536" cy="155448"/>
          </a:xfrm>
          <a:prstGeom prst="rect">
            <a:avLst/>
          </a:prstGeom>
          <a:noFill/>
          <a:ln>
            <a:noFill/>
          </a:ln>
        </p:spPr>
      </p:pic>
    </p:spTree>
    <p:extLst>
      <p:ext uri="{BB962C8B-B14F-4D97-AF65-F5344CB8AC3E}">
        <p14:creationId xmlns:p14="http://schemas.microsoft.com/office/powerpoint/2010/main" val="502067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892969" y="4473773"/>
            <a:ext cx="7358063" cy="362215"/>
          </a:xfrm>
          <a:prstGeom prst="rect">
            <a:avLst/>
          </a:prstGeom>
        </p:spPr>
        <p:txBody>
          <a:bodyPr anchor="t">
            <a:spAutoFit/>
          </a:bodyPr>
          <a:lstStyle>
            <a:lvl1pPr marL="0" indent="0" algn="ctr">
              <a:spcBef>
                <a:spcPts val="0"/>
              </a:spcBef>
              <a:buSzTx/>
              <a:buNone/>
              <a:defRPr sz="1687" i="1"/>
            </a:lvl1pPr>
          </a:lstStyle>
          <a:p>
            <a:r>
              <a:t>–Johnny Appleseed</a:t>
            </a:r>
          </a:p>
        </p:txBody>
      </p:sp>
      <p:sp>
        <p:nvSpPr>
          <p:cNvPr id="94" name="“Type a quote here.”"/>
          <p:cNvSpPr txBox="1">
            <a:spLocks noGrp="1"/>
          </p:cNvSpPr>
          <p:nvPr>
            <p:ph type="body" sz="quarter" idx="14"/>
          </p:nvPr>
        </p:nvSpPr>
        <p:spPr>
          <a:xfrm>
            <a:off x="892969" y="2979431"/>
            <a:ext cx="7358063" cy="470513"/>
          </a:xfrm>
          <a:prstGeom prst="rect">
            <a:avLst/>
          </a:prstGeom>
        </p:spPr>
        <p:txBody>
          <a:bodyPr>
            <a:spAutoFit/>
          </a:bodyPr>
          <a:lstStyle>
            <a:lvl1pPr marL="0" indent="0" algn="ctr">
              <a:spcBef>
                <a:spcPts val="0"/>
              </a:spcBef>
              <a:buSzTx/>
              <a:buNone/>
              <a:defRPr sz="2391">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57290108"/>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9144000" cy="6858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02921610"/>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30764389"/>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892969" y="1151930"/>
            <a:ext cx="7358063" cy="2321719"/>
          </a:xfrm>
          <a:prstGeom prst="rect">
            <a:avLst/>
          </a:prstGeom>
        </p:spPr>
        <p:txBody>
          <a:bodyPr anchor="b"/>
          <a:lstStyle/>
          <a:p>
            <a:r>
              <a:t>Title Text</a:t>
            </a:r>
          </a:p>
        </p:txBody>
      </p:sp>
      <p:sp>
        <p:nvSpPr>
          <p:cNvPr id="118" name="Body Level One…"/>
          <p:cNvSpPr txBox="1">
            <a:spLocks noGrp="1"/>
          </p:cNvSpPr>
          <p:nvPr>
            <p:ph type="body" sz="quarter" idx="1"/>
          </p:nvPr>
        </p:nvSpPr>
        <p:spPr>
          <a:xfrm>
            <a:off x="892969" y="3545086"/>
            <a:ext cx="7358063" cy="794742"/>
          </a:xfrm>
          <a:prstGeom prst="rect">
            <a:avLst/>
          </a:prstGeom>
        </p:spPr>
        <p:txBody>
          <a:bodyPr anchor="t"/>
          <a:lstStyle>
            <a:lvl1pPr marL="0" indent="0" algn="ctr">
              <a:spcBef>
                <a:spcPts val="0"/>
              </a:spcBef>
              <a:buSzTx/>
              <a:buNone/>
              <a:defRPr sz="2601"/>
            </a:lvl1pPr>
            <a:lvl2pPr marL="0" indent="0" algn="ctr">
              <a:spcBef>
                <a:spcPts val="0"/>
              </a:spcBef>
              <a:buSzTx/>
              <a:buNone/>
              <a:defRPr sz="2601"/>
            </a:lvl2pPr>
            <a:lvl3pPr marL="0" indent="0" algn="ctr">
              <a:spcBef>
                <a:spcPts val="0"/>
              </a:spcBef>
              <a:buSzTx/>
              <a:buNone/>
              <a:defRPr sz="2601"/>
            </a:lvl3pPr>
            <a:lvl4pPr marL="0" indent="0" algn="ctr">
              <a:spcBef>
                <a:spcPts val="0"/>
              </a:spcBef>
              <a:buSzTx/>
              <a:buNone/>
              <a:defRPr sz="2601"/>
            </a:lvl4pPr>
            <a:lvl5pPr marL="0" indent="0" algn="ctr">
              <a:spcBef>
                <a:spcPts val="0"/>
              </a:spcBef>
              <a:buSzTx/>
              <a:buNone/>
              <a:defRPr sz="2601"/>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extLst>
      <p:ext uri="{BB962C8B-B14F-4D97-AF65-F5344CB8AC3E}">
        <p14:creationId xmlns:p14="http://schemas.microsoft.com/office/powerpoint/2010/main" val="2638601807"/>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126" name="Title Text"/>
          <p:cNvSpPr txBox="1">
            <a:spLocks noGrp="1"/>
          </p:cNvSpPr>
          <p:nvPr>
            <p:ph type="title"/>
          </p:nvPr>
        </p:nvSpPr>
        <p:spPr>
          <a:prstGeom prst="rect">
            <a:avLst/>
          </a:prstGeom>
        </p:spPr>
        <p:txBody>
          <a:bodyPr/>
          <a:lstStyle/>
          <a:p>
            <a:r>
              <a:t>Title Text</a:t>
            </a:r>
          </a:p>
        </p:txBody>
      </p:sp>
      <p:sp>
        <p:nvSpPr>
          <p:cNvPr id="127" name="Body Level One…"/>
          <p:cNvSpPr txBox="1">
            <a:spLocks noGrp="1"/>
          </p:cNvSpPr>
          <p:nvPr>
            <p:ph type="body" idx="1"/>
          </p:nvPr>
        </p:nvSpPr>
        <p:spPr>
          <a:prstGeom prst="rect">
            <a:avLst/>
          </a:prstGeom>
        </p:spPr>
        <p:txBody>
          <a:bodyPr anchor="t"/>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5185409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25459" y="1756130"/>
            <a:ext cx="5764142" cy="2050066"/>
          </a:xfrm>
        </p:spPr>
        <p:txBody>
          <a:bodyPr anchor="b">
            <a:normAutofit/>
          </a:bodyPr>
          <a:lstStyle>
            <a:lvl1pPr algn="l">
              <a:defRPr sz="3200"/>
            </a:lvl1pPr>
          </a:lstStyle>
          <a:p>
            <a:r>
              <a:rPr lang="en-US"/>
              <a:t>Click to edit Master title style</a:t>
            </a:r>
            <a:endParaRPr lang="en-US" dirty="0"/>
          </a:p>
        </p:txBody>
      </p:sp>
      <p:sp>
        <p:nvSpPr>
          <p:cNvPr id="3" name="Text Placeholder 2"/>
          <p:cNvSpPr>
            <a:spLocks noGrp="1"/>
          </p:cNvSpPr>
          <p:nvPr>
            <p:ph type="body" idx="1"/>
          </p:nvPr>
        </p:nvSpPr>
        <p:spPr>
          <a:xfrm>
            <a:off x="1125460" y="3806196"/>
            <a:ext cx="5764142" cy="1012929"/>
          </a:xfrm>
        </p:spPr>
        <p:txBody>
          <a:bodyPr tIns="91440">
            <a:normAutofit/>
          </a:bodyPr>
          <a:lstStyle>
            <a:lvl1pPr marL="0" indent="0" algn="l">
              <a:buNone/>
              <a:defRPr sz="20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ADD210B-600A-D346-A3EC-44FA57EB942F}" type="datetimeFigureOut">
              <a:rPr lang="en-US" smtClean="0">
                <a:solidFill>
                  <a:prstClr val="white">
                    <a:tint val="75000"/>
                  </a:prstClr>
                </a:solidFill>
              </a:rPr>
              <a:pPr/>
              <a:t>2/20/2019</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EAA15700-1FB8-CD46-8E20-1E229D98BC18}" type="slidenum">
              <a:rPr lang="en-US" smtClean="0">
                <a:solidFill>
                  <a:prstClr val="white">
                    <a:tint val="75000"/>
                  </a:prstClr>
                </a:solidFill>
              </a:rPr>
              <a:pPr/>
              <a:t>‹#›</a:t>
            </a:fld>
            <a:endParaRPr lang="en-US">
              <a:solidFill>
                <a:prstClr val="white">
                  <a:tint val="75000"/>
                </a:prstClr>
              </a:solidFill>
            </a:endParaRPr>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r="42454" b="36435"/>
          <a:stretch/>
        </p:blipFill>
        <p:spPr>
          <a:xfrm>
            <a:off x="1125460" y="643464"/>
            <a:ext cx="6574536" cy="155448"/>
          </a:xfrm>
          <a:prstGeom prst="rect">
            <a:avLst/>
          </a:prstGeom>
          <a:noFill/>
          <a:ln>
            <a:noFill/>
          </a:ln>
        </p:spPr>
      </p:pic>
    </p:spTree>
    <p:extLst>
      <p:ext uri="{BB962C8B-B14F-4D97-AF65-F5344CB8AC3E}">
        <p14:creationId xmlns:p14="http://schemas.microsoft.com/office/powerpoint/2010/main" val="1403763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25459" y="959314"/>
            <a:ext cx="6564015" cy="104411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25459" y="2172548"/>
            <a:ext cx="3125871" cy="32789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63822" y="2172548"/>
            <a:ext cx="3125652" cy="32789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ADD210B-600A-D346-A3EC-44FA57EB942F}" type="datetimeFigureOut">
              <a:rPr lang="en-US" smtClean="0">
                <a:solidFill>
                  <a:prstClr val="white">
                    <a:tint val="75000"/>
                  </a:prstClr>
                </a:solidFill>
              </a:rPr>
              <a:pPr/>
              <a:t>2/20/2019</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EAA15700-1FB8-CD46-8E20-1E229D98BC18}" type="slidenum">
              <a:rPr lang="en-US" smtClean="0">
                <a:solidFill>
                  <a:prstClr val="white">
                    <a:tint val="75000"/>
                  </a:prstClr>
                </a:solidFill>
              </a:rPr>
              <a:pPr/>
              <a:t>‹#›</a:t>
            </a:fld>
            <a:endParaRPr lang="en-US">
              <a:solidFill>
                <a:prstClr val="white">
                  <a:tint val="75000"/>
                </a:prstClr>
              </a:solidFill>
            </a:endParaRPr>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r="42454" b="36435"/>
          <a:stretch/>
        </p:blipFill>
        <p:spPr>
          <a:xfrm>
            <a:off x="1125460" y="643464"/>
            <a:ext cx="6574536" cy="155448"/>
          </a:xfrm>
          <a:prstGeom prst="rect">
            <a:avLst/>
          </a:prstGeom>
          <a:noFill/>
          <a:ln>
            <a:noFill/>
          </a:ln>
        </p:spPr>
      </p:pic>
    </p:spTree>
    <p:extLst>
      <p:ext uri="{BB962C8B-B14F-4D97-AF65-F5344CB8AC3E}">
        <p14:creationId xmlns:p14="http://schemas.microsoft.com/office/powerpoint/2010/main" val="3393719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28652" y="959903"/>
            <a:ext cx="6571344" cy="10446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18131" y="2169094"/>
            <a:ext cx="3125766" cy="801943"/>
          </a:xfrm>
        </p:spPr>
        <p:txBody>
          <a:bodyPr anchor="b">
            <a:normAutofit/>
          </a:bodyPr>
          <a:lstStyle>
            <a:lvl1pPr marL="0" indent="0">
              <a:lnSpc>
                <a:spcPct val="100000"/>
              </a:lnSpc>
              <a:buNone/>
              <a:defRPr sz="2200" b="0" cap="none"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118131" y="2973815"/>
            <a:ext cx="3125766" cy="24916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63822" y="2172548"/>
            <a:ext cx="3125652" cy="802237"/>
          </a:xfrm>
        </p:spPr>
        <p:txBody>
          <a:bodyPr anchor="b">
            <a:normAutofit/>
          </a:bodyPr>
          <a:lstStyle>
            <a:lvl1pPr marL="0" indent="0">
              <a:lnSpc>
                <a:spcPct val="100000"/>
              </a:lnSpc>
              <a:buNone/>
              <a:defRPr sz="2200" b="0" cap="none"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563822" y="2971035"/>
            <a:ext cx="3125652" cy="24849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ADD210B-600A-D346-A3EC-44FA57EB942F}" type="datetimeFigureOut">
              <a:rPr lang="en-US" smtClean="0">
                <a:solidFill>
                  <a:prstClr val="white">
                    <a:tint val="75000"/>
                  </a:prstClr>
                </a:solidFill>
              </a:rPr>
              <a:pPr/>
              <a:t>2/20/2019</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EAA15700-1FB8-CD46-8E20-1E229D98BC18}" type="slidenum">
              <a:rPr lang="en-US" smtClean="0">
                <a:solidFill>
                  <a:prstClr val="white">
                    <a:tint val="75000"/>
                  </a:prstClr>
                </a:solidFill>
              </a:rPr>
              <a:pPr/>
              <a:t>‹#›</a:t>
            </a:fld>
            <a:endParaRPr lang="en-US">
              <a:solidFill>
                <a:prstClr val="white">
                  <a:tint val="75000"/>
                </a:prstClr>
              </a:solidFill>
            </a:endParaRPr>
          </a:p>
        </p:txBody>
      </p:sp>
      <p:pic>
        <p:nvPicPr>
          <p:cNvPr id="18" name="Picture 17"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r="42454" b="36435"/>
          <a:stretch/>
        </p:blipFill>
        <p:spPr>
          <a:xfrm>
            <a:off x="1125460" y="643464"/>
            <a:ext cx="6574536" cy="155448"/>
          </a:xfrm>
          <a:prstGeom prst="rect">
            <a:avLst/>
          </a:prstGeom>
          <a:noFill/>
          <a:ln>
            <a:noFill/>
          </a:ln>
        </p:spPr>
      </p:pic>
    </p:spTree>
    <p:extLst>
      <p:ext uri="{BB962C8B-B14F-4D97-AF65-F5344CB8AC3E}">
        <p14:creationId xmlns:p14="http://schemas.microsoft.com/office/powerpoint/2010/main" val="2302216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ADD210B-600A-D346-A3EC-44FA57EB942F}" type="datetimeFigureOut">
              <a:rPr lang="en-US" smtClean="0">
                <a:solidFill>
                  <a:prstClr val="white">
                    <a:tint val="75000"/>
                  </a:prstClr>
                </a:solidFill>
              </a:rPr>
              <a:pPr/>
              <a:t>2/20/2019</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EAA15700-1FB8-CD46-8E20-1E229D98BC18}" type="slidenum">
              <a:rPr lang="en-US" smtClean="0">
                <a:solidFill>
                  <a:prstClr val="white">
                    <a:tint val="75000"/>
                  </a:prstClr>
                </a:solidFill>
              </a:rPr>
              <a:pPr/>
              <a:t>‹#›</a:t>
            </a:fld>
            <a:endParaRPr lang="en-US">
              <a:solidFill>
                <a:prstClr val="white">
                  <a:tint val="75000"/>
                </a:prstClr>
              </a:solidFill>
            </a:endParaRPr>
          </a:p>
        </p:txBody>
      </p:sp>
      <p:pic>
        <p:nvPicPr>
          <p:cNvPr id="14" name="Picture 1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r="42454" b="36435"/>
          <a:stretch/>
        </p:blipFill>
        <p:spPr>
          <a:xfrm>
            <a:off x="1125460" y="643464"/>
            <a:ext cx="6574536" cy="155448"/>
          </a:xfrm>
          <a:prstGeom prst="rect">
            <a:avLst/>
          </a:prstGeom>
          <a:noFill/>
          <a:ln>
            <a:noFill/>
          </a:ln>
        </p:spPr>
      </p:pic>
    </p:spTree>
    <p:extLst>
      <p:ext uri="{BB962C8B-B14F-4D97-AF65-F5344CB8AC3E}">
        <p14:creationId xmlns:p14="http://schemas.microsoft.com/office/powerpoint/2010/main" val="2251094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DD210B-600A-D346-A3EC-44FA57EB942F}" type="datetimeFigureOut">
              <a:rPr lang="en-US" smtClean="0">
                <a:solidFill>
                  <a:prstClr val="white">
                    <a:tint val="75000"/>
                  </a:prstClr>
                </a:solidFill>
              </a:rPr>
              <a:pPr/>
              <a:t>2/20/2019</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EAA15700-1FB8-CD46-8E20-1E229D98BC1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83882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4041" y="959313"/>
            <a:ext cx="2425950" cy="224205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3859877" y="960890"/>
            <a:ext cx="3828178" cy="449691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4041"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ADD210B-600A-D346-A3EC-44FA57EB942F}" type="datetimeFigureOut">
              <a:rPr lang="en-US" smtClean="0">
                <a:solidFill>
                  <a:prstClr val="white">
                    <a:tint val="75000"/>
                  </a:prstClr>
                </a:solidFill>
              </a:rPr>
              <a:pPr/>
              <a:t>2/20/2019</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EAA15700-1FB8-CD46-8E20-1E229D98BC18}" type="slidenum">
              <a:rPr lang="en-US" smtClean="0">
                <a:solidFill>
                  <a:prstClr val="white">
                    <a:tint val="75000"/>
                  </a:prstClr>
                </a:solidFill>
              </a:rPr>
              <a:pPr/>
              <a:t>‹#›</a:t>
            </a:fld>
            <a:endParaRPr lang="en-US">
              <a:solidFill>
                <a:prstClr val="white">
                  <a:tint val="75000"/>
                </a:prstClr>
              </a:solidFill>
            </a:endParaRPr>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r="42454" b="36435"/>
          <a:stretch/>
        </p:blipFill>
        <p:spPr>
          <a:xfrm>
            <a:off x="1125460" y="643464"/>
            <a:ext cx="6574536" cy="155448"/>
          </a:xfrm>
          <a:prstGeom prst="rect">
            <a:avLst/>
          </a:prstGeom>
          <a:noFill/>
          <a:ln>
            <a:noFill/>
          </a:ln>
        </p:spPr>
      </p:pic>
    </p:spTree>
    <p:extLst>
      <p:ext uri="{BB962C8B-B14F-4D97-AF65-F5344CB8AC3E}">
        <p14:creationId xmlns:p14="http://schemas.microsoft.com/office/powerpoint/2010/main" val="1148652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4996501" y="482171"/>
            <a:ext cx="3511387" cy="5149101"/>
            <a:chOff x="4996501" y="482171"/>
            <a:chExt cx="3511387" cy="5149101"/>
          </a:xfrm>
        </p:grpSpPr>
        <p:sp>
          <p:nvSpPr>
            <p:cNvPr id="14" name="Rectangle 13"/>
            <p:cNvSpPr/>
            <p:nvPr/>
          </p:nvSpPr>
          <p:spPr>
            <a:xfrm>
              <a:off x="4996501" y="482171"/>
              <a:ext cx="3511387" cy="5149101"/>
            </a:xfrm>
            <a:prstGeom prst="rect">
              <a:avLst/>
            </a:prstGeom>
            <a:gradFill>
              <a:gsLst>
                <a:gs pos="0">
                  <a:schemeClr val="tx1">
                    <a:lumMod val="85000"/>
                    <a:lumOff val="15000"/>
                  </a:schemeClr>
                </a:gs>
                <a:gs pos="100000">
                  <a:schemeClr val="tx1">
                    <a:lumMod val="95000"/>
                    <a:lumOff val="5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5312152" y="812506"/>
              <a:ext cx="2883013" cy="4479361"/>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132077" y="1129512"/>
            <a:ext cx="3386166" cy="1918487"/>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131420" y="3057166"/>
            <a:ext cx="3390817" cy="2092568"/>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1124592" y="5469857"/>
            <a:ext cx="3393977" cy="320123"/>
          </a:xfrm>
        </p:spPr>
        <p:txBody>
          <a:bodyPr/>
          <a:lstStyle>
            <a:lvl1pPr algn="l">
              <a:defRPr/>
            </a:lvl1pPr>
          </a:lstStyle>
          <a:p>
            <a:fld id="{5ADD210B-600A-D346-A3EC-44FA57EB942F}" type="datetimeFigureOut">
              <a:rPr lang="en-US" smtClean="0">
                <a:solidFill>
                  <a:prstClr val="white">
                    <a:tint val="75000"/>
                  </a:prstClr>
                </a:solidFill>
              </a:rPr>
              <a:pPr/>
              <a:t>2/20/2019</a:t>
            </a:fld>
            <a:endParaRPr lang="en-US">
              <a:solidFill>
                <a:prstClr val="white">
                  <a:tint val="75000"/>
                </a:prstClr>
              </a:solidFill>
            </a:endParaRPr>
          </a:p>
        </p:txBody>
      </p:sp>
      <p:sp>
        <p:nvSpPr>
          <p:cNvPr id="6" name="Footer Placeholder 5"/>
          <p:cNvSpPr>
            <a:spLocks noGrp="1"/>
          </p:cNvSpPr>
          <p:nvPr>
            <p:ph type="ftr" sz="quarter" idx="11"/>
          </p:nvPr>
        </p:nvSpPr>
        <p:spPr>
          <a:xfrm>
            <a:off x="1125459" y="318641"/>
            <a:ext cx="2601032" cy="320931"/>
          </a:xfrm>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a:xfrm>
            <a:off x="3726491" y="131730"/>
            <a:ext cx="795746" cy="503578"/>
          </a:xfrm>
        </p:spPr>
        <p:txBody>
          <a:bodyPr/>
          <a:lstStyle/>
          <a:p>
            <a:fld id="{EAA15700-1FB8-CD46-8E20-1E229D98BC18}" type="slidenum">
              <a:rPr lang="en-US" smtClean="0">
                <a:solidFill>
                  <a:prstClr val="white">
                    <a:tint val="75000"/>
                  </a:prstClr>
                </a:solidFill>
              </a:rPr>
              <a:pPr/>
              <a:t>‹#›</a:t>
            </a:fld>
            <a:endParaRPr lang="en-US">
              <a:solidFill>
                <a:prstClr val="white">
                  <a:tint val="75000"/>
                </a:prstClr>
              </a:solidFill>
            </a:endParaRPr>
          </a:p>
        </p:txBody>
      </p:sp>
      <p:pic>
        <p:nvPicPr>
          <p:cNvPr id="22" name="Picture 21"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r="70363" b="36435"/>
          <a:stretch/>
        </p:blipFill>
        <p:spPr>
          <a:xfrm>
            <a:off x="1125460" y="643464"/>
            <a:ext cx="3392424" cy="155448"/>
          </a:xfrm>
          <a:prstGeom prst="rect">
            <a:avLst/>
          </a:prstGeom>
          <a:noFill/>
          <a:ln>
            <a:noFill/>
          </a:ln>
        </p:spPr>
      </p:pic>
    </p:spTree>
    <p:extLst>
      <p:ext uri="{BB962C8B-B14F-4D97-AF65-F5344CB8AC3E}">
        <p14:creationId xmlns:p14="http://schemas.microsoft.com/office/powerpoint/2010/main" val="1803992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a:xfrm>
            <a:off x="0" y="6119854"/>
            <a:ext cx="9144000" cy="742950"/>
          </a:xfrm>
          <a:prstGeom prst="rect">
            <a:avLst/>
          </a:prstGeom>
        </p:spPr>
      </p:pic>
      <p:sp>
        <p:nvSpPr>
          <p:cNvPr id="12" name="Rectangle 11"/>
          <p:cNvSpPr/>
          <p:nvPr/>
        </p:nvSpPr>
        <p:spPr>
          <a:xfrm>
            <a:off x="0" y="468769"/>
            <a:ext cx="9144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p:cNvCxnSpPr/>
          <p:nvPr/>
        </p:nvCxnSpPr>
        <p:spPr>
          <a:xfrm>
            <a:off x="0" y="6121005"/>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128684" y="956172"/>
            <a:ext cx="6571343"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128684" y="2167385"/>
            <a:ext cx="6571343" cy="328863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21309" y="330371"/>
            <a:ext cx="2368292" cy="304938"/>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457200"/>
            <a:fld id="{5ADD210B-600A-D346-A3EC-44FA57EB942F}" type="datetimeFigureOut">
              <a:rPr lang="en-US" smtClean="0">
                <a:solidFill>
                  <a:prstClr val="white">
                    <a:tint val="75000"/>
                  </a:prstClr>
                </a:solidFill>
              </a:rPr>
              <a:pPr defTabSz="457200"/>
              <a:t>2/20/2019</a:t>
            </a:fld>
            <a:endParaRPr lang="en-US">
              <a:solidFill>
                <a:prstClr val="white">
                  <a:tint val="75000"/>
                </a:prstClr>
              </a:solidFill>
            </a:endParaRPr>
          </a:p>
        </p:txBody>
      </p:sp>
      <p:sp>
        <p:nvSpPr>
          <p:cNvPr id="5" name="Footer Placeholder 4"/>
          <p:cNvSpPr>
            <a:spLocks noGrp="1"/>
          </p:cNvSpPr>
          <p:nvPr>
            <p:ph type="ftr" sz="quarter" idx="3"/>
          </p:nvPr>
        </p:nvSpPr>
        <p:spPr>
          <a:xfrm>
            <a:off x="1128684" y="329308"/>
            <a:ext cx="3388498"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457200"/>
            <a:endParaRPr lang="en-US">
              <a:solidFill>
                <a:prstClr val="white">
                  <a:tint val="75000"/>
                </a:prstClr>
              </a:solidFill>
            </a:endParaRPr>
          </a:p>
        </p:txBody>
      </p:sp>
      <p:sp>
        <p:nvSpPr>
          <p:cNvPr id="6" name="Slide Number Placeholder 5"/>
          <p:cNvSpPr>
            <a:spLocks noGrp="1"/>
          </p:cNvSpPr>
          <p:nvPr>
            <p:ph type="sldNum" sz="quarter" idx="4"/>
          </p:nvPr>
        </p:nvSpPr>
        <p:spPr>
          <a:xfrm>
            <a:off x="6893728" y="131730"/>
            <a:ext cx="795746" cy="503578"/>
          </a:xfrm>
          <a:prstGeom prst="rect">
            <a:avLst/>
          </a:prstGeom>
        </p:spPr>
        <p:txBody>
          <a:bodyPr vert="horz" lIns="91440" tIns="45720" rIns="91440" bIns="45720" rtlCol="0" anchor="t"/>
          <a:lstStyle>
            <a:lvl1pPr algn="r">
              <a:defRPr sz="2800">
                <a:solidFill>
                  <a:schemeClr val="accent1"/>
                </a:solidFill>
              </a:defRPr>
            </a:lvl1pPr>
          </a:lstStyle>
          <a:p>
            <a:pPr defTabSz="457200"/>
            <a:fld id="{EAA15700-1FB8-CD46-8E20-1E229D98BC18}" type="slidenum">
              <a:rPr lang="en-US" smtClean="0">
                <a:solidFill>
                  <a:prstClr val="white">
                    <a:tint val="75000"/>
                  </a:prstClr>
                </a:solidFill>
              </a:rPr>
              <a:pPr defTabSz="457200"/>
              <a:t>‹#›</a:t>
            </a:fld>
            <a:endParaRPr lang="en-US">
              <a:solidFill>
                <a:prstClr val="white">
                  <a:tint val="75000"/>
                </a:prstClr>
              </a:solidFill>
            </a:endParaRPr>
          </a:p>
        </p:txBody>
      </p:sp>
    </p:spTree>
    <p:extLst>
      <p:ext uri="{BB962C8B-B14F-4D97-AF65-F5344CB8AC3E}">
        <p14:creationId xmlns:p14="http://schemas.microsoft.com/office/powerpoint/2010/main" val="4017285441"/>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685800" rtl="0" eaLnBrk="1" latinLnBrk="0" hangingPunct="1">
        <a:lnSpc>
          <a:spcPct val="90000"/>
        </a:lnSpc>
        <a:spcBef>
          <a:spcPct val="0"/>
        </a:spcBef>
        <a:buNone/>
        <a:defRPr sz="3200" b="0" i="0" kern="1200" cap="none">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69727" y="178594"/>
            <a:ext cx="7804547" cy="15180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669727" y="1821656"/>
            <a:ext cx="7804547" cy="44201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49997" y="6536531"/>
            <a:ext cx="256480" cy="275717"/>
          </a:xfrm>
          <a:prstGeom prst="rect">
            <a:avLst/>
          </a:prstGeom>
          <a:ln w="12700">
            <a:miter lim="400000"/>
          </a:ln>
        </p:spPr>
        <p:txBody>
          <a:bodyPr wrap="none" lIns="50800" tIns="50800" rIns="50800" bIns="50800">
            <a:spAutoFit/>
          </a:bodyPr>
          <a:lstStyle>
            <a:lvl1pPr>
              <a:defRPr sz="1125"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2958097271"/>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Lst>
  <p:transition spd="med"/>
  <p:txStyles>
    <p:titleStyle>
      <a:lvl1pPr marL="0" marR="0" indent="0" algn="ctr" defTabSz="410751" rtl="0" latinLnBrk="0">
        <a:lnSpc>
          <a:spcPct val="100000"/>
        </a:lnSpc>
        <a:spcBef>
          <a:spcPts val="0"/>
        </a:spcBef>
        <a:spcAft>
          <a:spcPts val="0"/>
        </a:spcAft>
        <a:buClrTx/>
        <a:buSzTx/>
        <a:buFontTx/>
        <a:buNone/>
        <a:tabLst/>
        <a:defRPr sz="4219" b="0" i="0" u="none" strike="noStrike" cap="none" spc="0" baseline="0">
          <a:ln>
            <a:noFill/>
          </a:ln>
          <a:solidFill>
            <a:srgbClr val="000000"/>
          </a:solidFill>
          <a:uFillTx/>
          <a:latin typeface="+mn-lt"/>
          <a:ea typeface="+mn-ea"/>
          <a:cs typeface="+mn-cs"/>
          <a:sym typeface="Helvetica Neue Medium"/>
        </a:defRPr>
      </a:lvl1pPr>
      <a:lvl2pPr marL="0" marR="0" indent="0" algn="ctr" defTabSz="410751" rtl="0" latinLnBrk="0">
        <a:lnSpc>
          <a:spcPct val="100000"/>
        </a:lnSpc>
        <a:spcBef>
          <a:spcPts val="0"/>
        </a:spcBef>
        <a:spcAft>
          <a:spcPts val="0"/>
        </a:spcAft>
        <a:buClrTx/>
        <a:buSzTx/>
        <a:buFontTx/>
        <a:buNone/>
        <a:tabLst/>
        <a:defRPr sz="4219" b="0" i="0" u="none" strike="noStrike" cap="none" spc="0" baseline="0">
          <a:ln>
            <a:noFill/>
          </a:ln>
          <a:solidFill>
            <a:srgbClr val="000000"/>
          </a:solidFill>
          <a:uFillTx/>
          <a:latin typeface="+mn-lt"/>
          <a:ea typeface="+mn-ea"/>
          <a:cs typeface="+mn-cs"/>
          <a:sym typeface="Helvetica Neue Medium"/>
        </a:defRPr>
      </a:lvl2pPr>
      <a:lvl3pPr marL="0" marR="0" indent="0" algn="ctr" defTabSz="410751" rtl="0" latinLnBrk="0">
        <a:lnSpc>
          <a:spcPct val="100000"/>
        </a:lnSpc>
        <a:spcBef>
          <a:spcPts val="0"/>
        </a:spcBef>
        <a:spcAft>
          <a:spcPts val="0"/>
        </a:spcAft>
        <a:buClrTx/>
        <a:buSzTx/>
        <a:buFontTx/>
        <a:buNone/>
        <a:tabLst/>
        <a:defRPr sz="4219" b="0" i="0" u="none" strike="noStrike" cap="none" spc="0" baseline="0">
          <a:ln>
            <a:noFill/>
          </a:ln>
          <a:solidFill>
            <a:srgbClr val="000000"/>
          </a:solidFill>
          <a:uFillTx/>
          <a:latin typeface="+mn-lt"/>
          <a:ea typeface="+mn-ea"/>
          <a:cs typeface="+mn-cs"/>
          <a:sym typeface="Helvetica Neue Medium"/>
        </a:defRPr>
      </a:lvl3pPr>
      <a:lvl4pPr marL="0" marR="0" indent="0" algn="ctr" defTabSz="410751" rtl="0" latinLnBrk="0">
        <a:lnSpc>
          <a:spcPct val="100000"/>
        </a:lnSpc>
        <a:spcBef>
          <a:spcPts val="0"/>
        </a:spcBef>
        <a:spcAft>
          <a:spcPts val="0"/>
        </a:spcAft>
        <a:buClrTx/>
        <a:buSzTx/>
        <a:buFontTx/>
        <a:buNone/>
        <a:tabLst/>
        <a:defRPr sz="4219" b="0" i="0" u="none" strike="noStrike" cap="none" spc="0" baseline="0">
          <a:ln>
            <a:noFill/>
          </a:ln>
          <a:solidFill>
            <a:srgbClr val="000000"/>
          </a:solidFill>
          <a:uFillTx/>
          <a:latin typeface="+mn-lt"/>
          <a:ea typeface="+mn-ea"/>
          <a:cs typeface="+mn-cs"/>
          <a:sym typeface="Helvetica Neue Medium"/>
        </a:defRPr>
      </a:lvl4pPr>
      <a:lvl5pPr marL="0" marR="0" indent="0" algn="ctr" defTabSz="410751" rtl="0" latinLnBrk="0">
        <a:lnSpc>
          <a:spcPct val="100000"/>
        </a:lnSpc>
        <a:spcBef>
          <a:spcPts val="0"/>
        </a:spcBef>
        <a:spcAft>
          <a:spcPts val="0"/>
        </a:spcAft>
        <a:buClrTx/>
        <a:buSzTx/>
        <a:buFontTx/>
        <a:buNone/>
        <a:tabLst/>
        <a:defRPr sz="4219" b="0" i="0" u="none" strike="noStrike" cap="none" spc="0" baseline="0">
          <a:ln>
            <a:noFill/>
          </a:ln>
          <a:solidFill>
            <a:srgbClr val="000000"/>
          </a:solidFill>
          <a:uFillTx/>
          <a:latin typeface="+mn-lt"/>
          <a:ea typeface="+mn-ea"/>
          <a:cs typeface="+mn-cs"/>
          <a:sym typeface="Helvetica Neue Medium"/>
        </a:defRPr>
      </a:lvl5pPr>
      <a:lvl6pPr marL="0" marR="0" indent="0" algn="ctr" defTabSz="410751" rtl="0" latinLnBrk="0">
        <a:lnSpc>
          <a:spcPct val="100000"/>
        </a:lnSpc>
        <a:spcBef>
          <a:spcPts val="0"/>
        </a:spcBef>
        <a:spcAft>
          <a:spcPts val="0"/>
        </a:spcAft>
        <a:buClrTx/>
        <a:buSzTx/>
        <a:buFontTx/>
        <a:buNone/>
        <a:tabLst/>
        <a:defRPr sz="4219" b="0" i="0" u="none" strike="noStrike" cap="none" spc="0" baseline="0">
          <a:ln>
            <a:noFill/>
          </a:ln>
          <a:solidFill>
            <a:srgbClr val="000000"/>
          </a:solidFill>
          <a:uFillTx/>
          <a:latin typeface="+mn-lt"/>
          <a:ea typeface="+mn-ea"/>
          <a:cs typeface="+mn-cs"/>
          <a:sym typeface="Helvetica Neue Medium"/>
        </a:defRPr>
      </a:lvl6pPr>
      <a:lvl7pPr marL="0" marR="0" indent="0" algn="ctr" defTabSz="410751" rtl="0" latinLnBrk="0">
        <a:lnSpc>
          <a:spcPct val="100000"/>
        </a:lnSpc>
        <a:spcBef>
          <a:spcPts val="0"/>
        </a:spcBef>
        <a:spcAft>
          <a:spcPts val="0"/>
        </a:spcAft>
        <a:buClrTx/>
        <a:buSzTx/>
        <a:buFontTx/>
        <a:buNone/>
        <a:tabLst/>
        <a:defRPr sz="4219" b="0" i="0" u="none" strike="noStrike" cap="none" spc="0" baseline="0">
          <a:ln>
            <a:noFill/>
          </a:ln>
          <a:solidFill>
            <a:srgbClr val="000000"/>
          </a:solidFill>
          <a:uFillTx/>
          <a:latin typeface="+mn-lt"/>
          <a:ea typeface="+mn-ea"/>
          <a:cs typeface="+mn-cs"/>
          <a:sym typeface="Helvetica Neue Medium"/>
        </a:defRPr>
      </a:lvl7pPr>
      <a:lvl8pPr marL="0" marR="0" indent="0" algn="ctr" defTabSz="410751" rtl="0" latinLnBrk="0">
        <a:lnSpc>
          <a:spcPct val="100000"/>
        </a:lnSpc>
        <a:spcBef>
          <a:spcPts val="0"/>
        </a:spcBef>
        <a:spcAft>
          <a:spcPts val="0"/>
        </a:spcAft>
        <a:buClrTx/>
        <a:buSzTx/>
        <a:buFontTx/>
        <a:buNone/>
        <a:tabLst/>
        <a:defRPr sz="4219" b="0" i="0" u="none" strike="noStrike" cap="none" spc="0" baseline="0">
          <a:ln>
            <a:noFill/>
          </a:ln>
          <a:solidFill>
            <a:srgbClr val="000000"/>
          </a:solidFill>
          <a:uFillTx/>
          <a:latin typeface="+mn-lt"/>
          <a:ea typeface="+mn-ea"/>
          <a:cs typeface="+mn-cs"/>
          <a:sym typeface="Helvetica Neue Medium"/>
        </a:defRPr>
      </a:lvl8pPr>
      <a:lvl9pPr marL="0" marR="0" indent="0" algn="ctr" defTabSz="410751" rtl="0" latinLnBrk="0">
        <a:lnSpc>
          <a:spcPct val="100000"/>
        </a:lnSpc>
        <a:spcBef>
          <a:spcPts val="0"/>
        </a:spcBef>
        <a:spcAft>
          <a:spcPts val="0"/>
        </a:spcAft>
        <a:buClrTx/>
        <a:buSzTx/>
        <a:buFontTx/>
        <a:buNone/>
        <a:tabLst/>
        <a:defRPr sz="4219" b="0" i="0" u="none" strike="noStrike" cap="none" spc="0" baseline="0">
          <a:ln>
            <a:noFill/>
          </a:ln>
          <a:solidFill>
            <a:srgbClr val="000000"/>
          </a:solidFill>
          <a:uFillTx/>
          <a:latin typeface="+mn-lt"/>
          <a:ea typeface="+mn-ea"/>
          <a:cs typeface="+mn-cs"/>
          <a:sym typeface="Helvetica Neue Medium"/>
        </a:defRPr>
      </a:lvl9pPr>
    </p:titleStyle>
    <p:bodyStyle>
      <a:lvl1pPr marL="312528" marR="0" indent="-312528" algn="l" defTabSz="410751" rtl="0" latinLnBrk="0">
        <a:lnSpc>
          <a:spcPct val="100000"/>
        </a:lnSpc>
        <a:spcBef>
          <a:spcPts val="2953"/>
        </a:spcBef>
        <a:spcAft>
          <a:spcPts val="0"/>
        </a:spcAft>
        <a:buClrTx/>
        <a:buSzPct val="145000"/>
        <a:buFontTx/>
        <a:buChar char="•"/>
        <a:tabLst/>
        <a:defRPr sz="2250" b="0" i="0" u="none" strike="noStrike" cap="none" spc="0" baseline="0">
          <a:ln>
            <a:noFill/>
          </a:ln>
          <a:solidFill>
            <a:srgbClr val="000000"/>
          </a:solidFill>
          <a:uFillTx/>
          <a:latin typeface="Helvetica Neue"/>
          <a:ea typeface="Helvetica Neue"/>
          <a:cs typeface="Helvetica Neue"/>
          <a:sym typeface="Helvetica Neue"/>
        </a:defRPr>
      </a:lvl1pPr>
      <a:lvl2pPr marL="625056" marR="0" indent="-312528" algn="l" defTabSz="410751" rtl="0" latinLnBrk="0">
        <a:lnSpc>
          <a:spcPct val="100000"/>
        </a:lnSpc>
        <a:spcBef>
          <a:spcPts val="2953"/>
        </a:spcBef>
        <a:spcAft>
          <a:spcPts val="0"/>
        </a:spcAft>
        <a:buClrTx/>
        <a:buSzPct val="145000"/>
        <a:buFontTx/>
        <a:buChar char="•"/>
        <a:tabLst/>
        <a:defRPr sz="2250" b="0" i="0" u="none" strike="noStrike" cap="none" spc="0" baseline="0">
          <a:ln>
            <a:noFill/>
          </a:ln>
          <a:solidFill>
            <a:srgbClr val="000000"/>
          </a:solidFill>
          <a:uFillTx/>
          <a:latin typeface="Helvetica Neue"/>
          <a:ea typeface="Helvetica Neue"/>
          <a:cs typeface="Helvetica Neue"/>
          <a:sym typeface="Helvetica Neue"/>
        </a:defRPr>
      </a:lvl2pPr>
      <a:lvl3pPr marL="937584" marR="0" indent="-312528" algn="l" defTabSz="410751" rtl="0" latinLnBrk="0">
        <a:lnSpc>
          <a:spcPct val="100000"/>
        </a:lnSpc>
        <a:spcBef>
          <a:spcPts val="2953"/>
        </a:spcBef>
        <a:spcAft>
          <a:spcPts val="0"/>
        </a:spcAft>
        <a:buClrTx/>
        <a:buSzPct val="145000"/>
        <a:buFontTx/>
        <a:buChar char="•"/>
        <a:tabLst/>
        <a:defRPr sz="2250" b="0" i="0" u="none" strike="noStrike" cap="none" spc="0" baseline="0">
          <a:ln>
            <a:noFill/>
          </a:ln>
          <a:solidFill>
            <a:srgbClr val="000000"/>
          </a:solidFill>
          <a:uFillTx/>
          <a:latin typeface="Helvetica Neue"/>
          <a:ea typeface="Helvetica Neue"/>
          <a:cs typeface="Helvetica Neue"/>
          <a:sym typeface="Helvetica Neue"/>
        </a:defRPr>
      </a:lvl3pPr>
      <a:lvl4pPr marL="1250112" marR="0" indent="-312528" algn="l" defTabSz="410751" rtl="0" latinLnBrk="0">
        <a:lnSpc>
          <a:spcPct val="100000"/>
        </a:lnSpc>
        <a:spcBef>
          <a:spcPts val="2953"/>
        </a:spcBef>
        <a:spcAft>
          <a:spcPts val="0"/>
        </a:spcAft>
        <a:buClrTx/>
        <a:buSzPct val="145000"/>
        <a:buFontTx/>
        <a:buChar char="•"/>
        <a:tabLst/>
        <a:defRPr sz="2250" b="0" i="0" u="none" strike="noStrike" cap="none" spc="0" baseline="0">
          <a:ln>
            <a:noFill/>
          </a:ln>
          <a:solidFill>
            <a:srgbClr val="000000"/>
          </a:solidFill>
          <a:uFillTx/>
          <a:latin typeface="Helvetica Neue"/>
          <a:ea typeface="Helvetica Neue"/>
          <a:cs typeface="Helvetica Neue"/>
          <a:sym typeface="Helvetica Neue"/>
        </a:defRPr>
      </a:lvl4pPr>
      <a:lvl5pPr marL="1562640" marR="0" indent="-312528" algn="l" defTabSz="410751" rtl="0" latinLnBrk="0">
        <a:lnSpc>
          <a:spcPct val="100000"/>
        </a:lnSpc>
        <a:spcBef>
          <a:spcPts val="2953"/>
        </a:spcBef>
        <a:spcAft>
          <a:spcPts val="0"/>
        </a:spcAft>
        <a:buClrTx/>
        <a:buSzPct val="145000"/>
        <a:buFontTx/>
        <a:buChar char="•"/>
        <a:tabLst/>
        <a:defRPr sz="2250" b="0" i="0" u="none" strike="noStrike" cap="none" spc="0" baseline="0">
          <a:ln>
            <a:noFill/>
          </a:ln>
          <a:solidFill>
            <a:srgbClr val="000000"/>
          </a:solidFill>
          <a:uFillTx/>
          <a:latin typeface="Helvetica Neue"/>
          <a:ea typeface="Helvetica Neue"/>
          <a:cs typeface="Helvetica Neue"/>
          <a:sym typeface="Helvetica Neue"/>
        </a:defRPr>
      </a:lvl5pPr>
      <a:lvl6pPr marL="1875168" marR="0" indent="-312528" algn="l" defTabSz="410751" rtl="0" latinLnBrk="0">
        <a:lnSpc>
          <a:spcPct val="100000"/>
        </a:lnSpc>
        <a:spcBef>
          <a:spcPts val="2953"/>
        </a:spcBef>
        <a:spcAft>
          <a:spcPts val="0"/>
        </a:spcAft>
        <a:buClrTx/>
        <a:buSzPct val="145000"/>
        <a:buFontTx/>
        <a:buChar char="•"/>
        <a:tabLst/>
        <a:defRPr sz="2250" b="0" i="0" u="none" strike="noStrike" cap="none" spc="0" baseline="0">
          <a:ln>
            <a:noFill/>
          </a:ln>
          <a:solidFill>
            <a:srgbClr val="000000"/>
          </a:solidFill>
          <a:uFillTx/>
          <a:latin typeface="Helvetica Neue"/>
          <a:ea typeface="Helvetica Neue"/>
          <a:cs typeface="Helvetica Neue"/>
          <a:sym typeface="Helvetica Neue"/>
        </a:defRPr>
      </a:lvl6pPr>
      <a:lvl7pPr marL="2187696" marR="0" indent="-312528" algn="l" defTabSz="410751" rtl="0" latinLnBrk="0">
        <a:lnSpc>
          <a:spcPct val="100000"/>
        </a:lnSpc>
        <a:spcBef>
          <a:spcPts val="2953"/>
        </a:spcBef>
        <a:spcAft>
          <a:spcPts val="0"/>
        </a:spcAft>
        <a:buClrTx/>
        <a:buSzPct val="145000"/>
        <a:buFontTx/>
        <a:buChar char="•"/>
        <a:tabLst/>
        <a:defRPr sz="2250" b="0" i="0" u="none" strike="noStrike" cap="none" spc="0" baseline="0">
          <a:ln>
            <a:noFill/>
          </a:ln>
          <a:solidFill>
            <a:srgbClr val="000000"/>
          </a:solidFill>
          <a:uFillTx/>
          <a:latin typeface="Helvetica Neue"/>
          <a:ea typeface="Helvetica Neue"/>
          <a:cs typeface="Helvetica Neue"/>
          <a:sym typeface="Helvetica Neue"/>
        </a:defRPr>
      </a:lvl7pPr>
      <a:lvl8pPr marL="2500224" marR="0" indent="-312528" algn="l" defTabSz="410751" rtl="0" latinLnBrk="0">
        <a:lnSpc>
          <a:spcPct val="100000"/>
        </a:lnSpc>
        <a:spcBef>
          <a:spcPts val="2953"/>
        </a:spcBef>
        <a:spcAft>
          <a:spcPts val="0"/>
        </a:spcAft>
        <a:buClrTx/>
        <a:buSzPct val="145000"/>
        <a:buFontTx/>
        <a:buChar char="•"/>
        <a:tabLst/>
        <a:defRPr sz="2250" b="0" i="0" u="none" strike="noStrike" cap="none" spc="0" baseline="0">
          <a:ln>
            <a:noFill/>
          </a:ln>
          <a:solidFill>
            <a:srgbClr val="000000"/>
          </a:solidFill>
          <a:uFillTx/>
          <a:latin typeface="Helvetica Neue"/>
          <a:ea typeface="Helvetica Neue"/>
          <a:cs typeface="Helvetica Neue"/>
          <a:sym typeface="Helvetica Neue"/>
        </a:defRPr>
      </a:lvl8pPr>
      <a:lvl9pPr marL="2812752" marR="0" indent="-312528" algn="l" defTabSz="410751" rtl="0" latinLnBrk="0">
        <a:lnSpc>
          <a:spcPct val="100000"/>
        </a:lnSpc>
        <a:spcBef>
          <a:spcPts val="2953"/>
        </a:spcBef>
        <a:spcAft>
          <a:spcPts val="0"/>
        </a:spcAft>
        <a:buClrTx/>
        <a:buSzPct val="145000"/>
        <a:buFontTx/>
        <a:buChar char="•"/>
        <a:tabLst/>
        <a:defRPr sz="225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410751"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1pPr>
      <a:lvl2pPr marL="0" marR="0" indent="160729" algn="ctr" defTabSz="410751"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2pPr>
      <a:lvl3pPr marL="0" marR="0" indent="321457" algn="ctr" defTabSz="410751"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3pPr>
      <a:lvl4pPr marL="0" marR="0" indent="482186" algn="ctr" defTabSz="410751"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4pPr>
      <a:lvl5pPr marL="0" marR="0" indent="642915" algn="ctr" defTabSz="410751"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5pPr>
      <a:lvl6pPr marL="0" marR="0" indent="803643" algn="ctr" defTabSz="410751"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6pPr>
      <a:lvl7pPr marL="0" marR="0" indent="964372" algn="ctr" defTabSz="410751"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7pPr>
      <a:lvl8pPr marL="0" marR="0" indent="1125101" algn="ctr" defTabSz="410751"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8pPr>
      <a:lvl9pPr marL="0" marR="0" indent="1285829" algn="ctr" defTabSz="410751"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7.xml"/><Relationship Id="rId1" Type="http://schemas.openxmlformats.org/officeDocument/2006/relationships/slideLayout" Target="../slideLayouts/slideLayout22.xml"/><Relationship Id="rId4" Type="http://schemas.openxmlformats.org/officeDocument/2006/relationships/image" Target="../media/image27.emf"/></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image" Target="../media/image2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9411" y="803773"/>
            <a:ext cx="3928225" cy="597990"/>
          </a:xfrm>
        </p:spPr>
        <p:txBody>
          <a:bodyPr/>
          <a:lstStyle/>
          <a:p>
            <a:r>
              <a:rPr lang="en-US" dirty="0"/>
              <a:t>The Sheinberg lab</a:t>
            </a:r>
          </a:p>
        </p:txBody>
      </p:sp>
      <p:sp>
        <p:nvSpPr>
          <p:cNvPr id="3" name="Content Placeholder 2"/>
          <p:cNvSpPr>
            <a:spLocks noGrp="1"/>
          </p:cNvSpPr>
          <p:nvPr>
            <p:ph idx="1"/>
          </p:nvPr>
        </p:nvSpPr>
        <p:spPr>
          <a:xfrm>
            <a:off x="304800" y="1775837"/>
            <a:ext cx="8686800" cy="842674"/>
          </a:xfrm>
        </p:spPr>
        <p:txBody>
          <a:bodyPr>
            <a:normAutofit/>
          </a:bodyPr>
          <a:lstStyle/>
          <a:p>
            <a:pPr marL="0" indent="0" algn="ctr">
              <a:buNone/>
            </a:pPr>
            <a:r>
              <a:rPr lang="en-US" sz="3800" b="1" dirty="0" smtClean="0"/>
              <a:t>Seeing. Beyond </a:t>
            </a:r>
            <a:r>
              <a:rPr lang="en-US" sz="3800" b="1" dirty="0"/>
              <a:t>the </a:t>
            </a:r>
            <a:r>
              <a:rPr lang="en-US" sz="3800" b="1" dirty="0" smtClean="0"/>
              <a:t>image.</a:t>
            </a:r>
            <a:endParaRPr lang="en-US" b="1" dirty="0"/>
          </a:p>
          <a:p>
            <a:pPr marL="0" indent="0" algn="ctr">
              <a:buNone/>
            </a:pPr>
            <a:endParaRPr lang="en-US" dirty="0"/>
          </a:p>
        </p:txBody>
      </p:sp>
      <p:pic>
        <p:nvPicPr>
          <p:cNvPr id="12" name="Picture 2" descr="https://research.brown.edu/images/headshot/1100925156.jpg?nocache=107247664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7501" y="157386"/>
            <a:ext cx="1163126" cy="1493454"/>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B15B700A-A005-9E41-9ECC-C548B6FBB3FA}"/>
              </a:ext>
            </a:extLst>
          </p:cNvPr>
          <p:cNvGrpSpPr/>
          <p:nvPr/>
        </p:nvGrpSpPr>
        <p:grpSpPr>
          <a:xfrm>
            <a:off x="1059411" y="2771218"/>
            <a:ext cx="7170543" cy="2770395"/>
            <a:chOff x="1059411" y="2771218"/>
            <a:chExt cx="7170543" cy="2770395"/>
          </a:xfrm>
        </p:grpSpPr>
        <p:pic>
          <p:nvPicPr>
            <p:cNvPr id="5" name="Picture 4" descr="http://4.bp.blogspot.com/-T3ahB2zsAy4/Tbtc4dFlH8I/AAAAAAAAAL0/Em0TZmKo-MQ/s1600/escher.jpg">
              <a:extLst>
                <a:ext uri="{FF2B5EF4-FFF2-40B4-BE49-F238E27FC236}">
                  <a16:creationId xmlns:a16="http://schemas.microsoft.com/office/drawing/2014/main" id="{CF72C3E7-AA45-9E41-941F-7BB00E86F246}"/>
                </a:ext>
              </a:extLst>
            </p:cNvPr>
            <p:cNvPicPr>
              <a:picLocks noChangeAspect="1" noChangeArrowheads="1"/>
            </p:cNvPicPr>
            <p:nvPr/>
          </p:nvPicPr>
          <p:blipFill>
            <a:blip r:embed="rId4" cstate="print"/>
            <a:srcRect/>
            <a:stretch>
              <a:fillRect/>
            </a:stretch>
          </p:blipFill>
          <p:spPr bwMode="auto">
            <a:xfrm>
              <a:off x="3420154" y="2771218"/>
              <a:ext cx="4809800" cy="2770395"/>
            </a:xfrm>
            <a:prstGeom prst="rect">
              <a:avLst/>
            </a:prstGeom>
            <a:ln>
              <a:noFill/>
            </a:ln>
            <a:effectLst>
              <a:outerShdw blurRad="292100" dist="139700" dir="2700000" algn="tl" rotWithShape="0">
                <a:srgbClr val="333333">
                  <a:alpha val="65000"/>
                </a:srgbClr>
              </a:outerShdw>
            </a:effectLst>
          </p:spPr>
        </p:pic>
        <p:pic>
          <p:nvPicPr>
            <p:cNvPr id="6" name="Picture 6" descr="http://4.bp.blogspot.com/_lGmJvOwqE7c/TH-lFXERr8I/AAAAAAAAADg/m-LXsHlFHJE/s1600/mc-escher-waterfall.jpg">
              <a:extLst>
                <a:ext uri="{FF2B5EF4-FFF2-40B4-BE49-F238E27FC236}">
                  <a16:creationId xmlns:a16="http://schemas.microsoft.com/office/drawing/2014/main" id="{8857074F-7D71-C444-BA50-9365E40F1AE2}"/>
                </a:ext>
              </a:extLst>
            </p:cNvPr>
            <p:cNvPicPr>
              <a:picLocks noChangeAspect="1" noChangeArrowheads="1"/>
            </p:cNvPicPr>
            <p:nvPr/>
          </p:nvPicPr>
          <p:blipFill>
            <a:blip r:embed="rId5" cstate="print"/>
            <a:srcRect/>
            <a:stretch>
              <a:fillRect/>
            </a:stretch>
          </p:blipFill>
          <p:spPr bwMode="auto">
            <a:xfrm>
              <a:off x="1059411" y="2771218"/>
              <a:ext cx="2236030" cy="2770395"/>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597432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D9159C-4F3D-2943-BE16-10031BEE0D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356" y="2197894"/>
            <a:ext cx="8241289" cy="2462212"/>
          </a:xfrm>
          <a:prstGeom prst="rect">
            <a:avLst/>
          </a:prstGeom>
        </p:spPr>
      </p:pic>
      <p:pic>
        <p:nvPicPr>
          <p:cNvPr id="9" name="Picture 8">
            <a:extLst>
              <a:ext uri="{FF2B5EF4-FFF2-40B4-BE49-F238E27FC236}">
                <a16:creationId xmlns:a16="http://schemas.microsoft.com/office/drawing/2014/main" id="{E5015FD1-EF1D-F644-90AF-1EB793AE6726}"/>
              </a:ext>
            </a:extLst>
          </p:cNvPr>
          <p:cNvPicPr>
            <a:picLocks noChangeAspect="1"/>
          </p:cNvPicPr>
          <p:nvPr/>
        </p:nvPicPr>
        <p:blipFill rotWithShape="1">
          <a:blip r:embed="rId4">
            <a:extLst>
              <a:ext uri="{28A0092B-C50C-407E-A947-70E740481C1C}">
                <a14:useLocalDpi xmlns:a14="http://schemas.microsoft.com/office/drawing/2010/main" val="0"/>
              </a:ext>
            </a:extLst>
          </a:blip>
          <a:srcRect l="4088" t="80795" r="22238"/>
          <a:stretch/>
        </p:blipFill>
        <p:spPr>
          <a:xfrm>
            <a:off x="2588537" y="4374877"/>
            <a:ext cx="3968139" cy="2108854"/>
          </a:xfrm>
          <a:prstGeom prst="rect">
            <a:avLst/>
          </a:prstGeom>
        </p:spPr>
      </p:pic>
      <p:pic>
        <p:nvPicPr>
          <p:cNvPr id="11" name="Picture 10">
            <a:extLst>
              <a:ext uri="{FF2B5EF4-FFF2-40B4-BE49-F238E27FC236}">
                <a16:creationId xmlns:a16="http://schemas.microsoft.com/office/drawing/2014/main" id="{FD955CD0-68AE-774B-BC55-62C6BE088D09}"/>
              </a:ext>
            </a:extLst>
          </p:cNvPr>
          <p:cNvPicPr>
            <a:picLocks noChangeAspect="1"/>
          </p:cNvPicPr>
          <p:nvPr/>
        </p:nvPicPr>
        <p:blipFill rotWithShape="1">
          <a:blip r:embed="rId4">
            <a:extLst>
              <a:ext uri="{28A0092B-C50C-407E-A947-70E740481C1C}">
                <a14:useLocalDpi xmlns:a14="http://schemas.microsoft.com/office/drawing/2010/main" val="0"/>
              </a:ext>
            </a:extLst>
          </a:blip>
          <a:srcRect t="55909" r="20210" b="22613"/>
          <a:stretch/>
        </p:blipFill>
        <p:spPr>
          <a:xfrm>
            <a:off x="2588537" y="2109049"/>
            <a:ext cx="3966924" cy="2176983"/>
          </a:xfrm>
          <a:prstGeom prst="rect">
            <a:avLst/>
          </a:prstGeom>
        </p:spPr>
      </p:pic>
      <p:sp>
        <p:nvSpPr>
          <p:cNvPr id="12" name="Rectangle 11">
            <a:extLst>
              <a:ext uri="{FF2B5EF4-FFF2-40B4-BE49-F238E27FC236}">
                <a16:creationId xmlns:a16="http://schemas.microsoft.com/office/drawing/2014/main" id="{C0072EF7-6F8A-254E-8A95-6D29DF24E253}"/>
              </a:ext>
            </a:extLst>
          </p:cNvPr>
          <p:cNvSpPr/>
          <p:nvPr/>
        </p:nvSpPr>
        <p:spPr>
          <a:xfrm>
            <a:off x="2588537" y="2396145"/>
            <a:ext cx="259031" cy="310214"/>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endParaRPr lang="en-US" sz="1547">
              <a:solidFill>
                <a:srgbClr val="FFFFFF"/>
              </a:solidFill>
              <a:sym typeface="Helvetica Neue Medium"/>
            </a:endParaRPr>
          </a:p>
        </p:txBody>
      </p:sp>
      <p:sp>
        <p:nvSpPr>
          <p:cNvPr id="6" name="TextBox 5">
            <a:extLst>
              <a:ext uri="{FF2B5EF4-FFF2-40B4-BE49-F238E27FC236}">
                <a16:creationId xmlns:a16="http://schemas.microsoft.com/office/drawing/2014/main" id="{C8ADCCAB-34B8-9843-AB97-8BA13421471D}"/>
              </a:ext>
            </a:extLst>
          </p:cNvPr>
          <p:cNvSpPr txBox="1"/>
          <p:nvPr/>
        </p:nvSpPr>
        <p:spPr>
          <a:xfrm>
            <a:off x="6315217" y="6463015"/>
            <a:ext cx="2618888" cy="266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r>
              <a:rPr lang="en-US" sz="1266" i="1" dirty="0">
                <a:solidFill>
                  <a:srgbClr val="000000"/>
                </a:solidFill>
                <a:latin typeface="Helvetica Neue"/>
                <a:ea typeface="Helvetica Neue"/>
                <a:cs typeface="Helvetica Neue"/>
                <a:sym typeface="Helvetica Neue"/>
              </a:rPr>
              <a:t>(Ahuja &amp; Sheinberg, under review)</a:t>
            </a:r>
          </a:p>
        </p:txBody>
      </p:sp>
    </p:spTree>
    <p:extLst>
      <p:ext uri="{BB962C8B-B14F-4D97-AF65-F5344CB8AC3E}">
        <p14:creationId xmlns:p14="http://schemas.microsoft.com/office/powerpoint/2010/main" val="360424182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nodeType="clickEffect">
                                  <p:stCondLst>
                                    <p:cond delay="0"/>
                                  </p:stCondLst>
                                  <p:childTnLst>
                                    <p:animMotion origin="layout" path="M 0 0 L 0 -0.30225 " pathEditMode="relative" rAng="0" ptsTypes="AA">
                                      <p:cBhvr>
                                        <p:cTn id="6" dur="300" fill="hold"/>
                                        <p:tgtEl>
                                          <p:spTgt spid="3"/>
                                        </p:tgtEl>
                                        <p:attrNameLst>
                                          <p:attrName>ppt_x</p:attrName>
                                          <p:attrName>ppt_y</p:attrName>
                                        </p:attrNameLst>
                                      </p:cBhvr>
                                      <p:rCtr x="0" y="-15120"/>
                                    </p:animMotion>
                                  </p:childTnLst>
                                </p:cTn>
                              </p:par>
                              <p:par>
                                <p:cTn id="7" presetID="6" presetClass="emph" presetSubtype="0" fill="hold" nodeType="withEffect">
                                  <p:stCondLst>
                                    <p:cond delay="0"/>
                                  </p:stCondLst>
                                  <p:childTnLst>
                                    <p:animScale>
                                      <p:cBhvr>
                                        <p:cTn id="8" dur="300" fill="hold"/>
                                        <p:tgtEl>
                                          <p:spTgt spid="3"/>
                                        </p:tgtEl>
                                      </p:cBhvr>
                                      <p:by x="50000" y="50000"/>
                                    </p:animScale>
                                  </p:childTnLst>
                                </p:cTn>
                              </p:par>
                            </p:childTnLst>
                          </p:cTn>
                        </p:par>
                        <p:par>
                          <p:cTn id="9" fill="hold">
                            <p:stCondLst>
                              <p:cond delay="300"/>
                            </p:stCondLst>
                            <p:childTnLst>
                              <p:par>
                                <p:cTn id="10" presetID="1"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7" name="Group"/>
          <p:cNvGrpSpPr/>
          <p:nvPr/>
        </p:nvGrpSpPr>
        <p:grpSpPr>
          <a:xfrm>
            <a:off x="2435263" y="4679248"/>
            <a:ext cx="4759668" cy="1724814"/>
            <a:chOff x="466350" y="-111"/>
            <a:chExt cx="3426445" cy="1241677"/>
          </a:xfrm>
        </p:grpSpPr>
        <p:pic>
          <p:nvPicPr>
            <p:cNvPr id="143" name="Macaque brain.png" descr="Macaque brain.png"/>
            <p:cNvPicPr>
              <a:picLocks noChangeAspect="1"/>
            </p:cNvPicPr>
            <p:nvPr/>
          </p:nvPicPr>
          <p:blipFill>
            <a:blip r:embed="rId3">
              <a:extLst/>
            </a:blip>
            <a:srcRect l="7809" t="18014" r="7376" b="24124"/>
            <a:stretch>
              <a:fillRect/>
            </a:stretch>
          </p:blipFill>
          <p:spPr>
            <a:xfrm>
              <a:off x="466350" y="410863"/>
              <a:ext cx="615249" cy="419729"/>
            </a:xfrm>
            <a:custGeom>
              <a:avLst/>
              <a:gdLst/>
              <a:ahLst/>
              <a:cxnLst>
                <a:cxn ang="0">
                  <a:pos x="wd2" y="hd2"/>
                </a:cxn>
                <a:cxn ang="5400000">
                  <a:pos x="wd2" y="hd2"/>
                </a:cxn>
                <a:cxn ang="10800000">
                  <a:pos x="wd2" y="hd2"/>
                </a:cxn>
                <a:cxn ang="16200000">
                  <a:pos x="wd2" y="hd2"/>
                </a:cxn>
              </a:cxnLst>
              <a:rect l="0" t="0" r="r" b="b"/>
              <a:pathLst>
                <a:path w="21525" h="21568" extrusionOk="0">
                  <a:moveTo>
                    <a:pt x="12724" y="79"/>
                  </a:moveTo>
                  <a:cubicBezTo>
                    <a:pt x="12643" y="127"/>
                    <a:pt x="12328" y="219"/>
                    <a:pt x="12028" y="281"/>
                  </a:cubicBezTo>
                  <a:cubicBezTo>
                    <a:pt x="11729" y="343"/>
                    <a:pt x="11394" y="460"/>
                    <a:pt x="11279" y="539"/>
                  </a:cubicBezTo>
                  <a:cubicBezTo>
                    <a:pt x="11134" y="639"/>
                    <a:pt x="10910" y="695"/>
                    <a:pt x="10553" y="719"/>
                  </a:cubicBezTo>
                  <a:cubicBezTo>
                    <a:pt x="10001" y="757"/>
                    <a:pt x="9057" y="1027"/>
                    <a:pt x="8267" y="1382"/>
                  </a:cubicBezTo>
                  <a:cubicBezTo>
                    <a:pt x="7999" y="1502"/>
                    <a:pt x="7734" y="1606"/>
                    <a:pt x="7686" y="1606"/>
                  </a:cubicBezTo>
                  <a:cubicBezTo>
                    <a:pt x="7525" y="1606"/>
                    <a:pt x="6347" y="2138"/>
                    <a:pt x="6096" y="2325"/>
                  </a:cubicBezTo>
                  <a:cubicBezTo>
                    <a:pt x="5959" y="2426"/>
                    <a:pt x="5734" y="2561"/>
                    <a:pt x="5599" y="2628"/>
                  </a:cubicBezTo>
                  <a:cubicBezTo>
                    <a:pt x="5141" y="2856"/>
                    <a:pt x="3762" y="4163"/>
                    <a:pt x="3214" y="4884"/>
                  </a:cubicBezTo>
                  <a:cubicBezTo>
                    <a:pt x="3086" y="5054"/>
                    <a:pt x="2786" y="5411"/>
                    <a:pt x="2549" y="5682"/>
                  </a:cubicBezTo>
                  <a:cubicBezTo>
                    <a:pt x="2065" y="6234"/>
                    <a:pt x="1682" y="6937"/>
                    <a:pt x="1387" y="7803"/>
                  </a:cubicBezTo>
                  <a:cubicBezTo>
                    <a:pt x="1282" y="8114"/>
                    <a:pt x="1048" y="8611"/>
                    <a:pt x="867" y="8915"/>
                  </a:cubicBezTo>
                  <a:cubicBezTo>
                    <a:pt x="687" y="9219"/>
                    <a:pt x="539" y="9516"/>
                    <a:pt x="539" y="9566"/>
                  </a:cubicBezTo>
                  <a:cubicBezTo>
                    <a:pt x="539" y="9616"/>
                    <a:pt x="457" y="9853"/>
                    <a:pt x="355" y="10094"/>
                  </a:cubicBezTo>
                  <a:cubicBezTo>
                    <a:pt x="136" y="10617"/>
                    <a:pt x="-29" y="11423"/>
                    <a:pt x="4" y="11800"/>
                  </a:cubicBezTo>
                  <a:cubicBezTo>
                    <a:pt x="110" y="13025"/>
                    <a:pt x="309" y="13543"/>
                    <a:pt x="845" y="13956"/>
                  </a:cubicBezTo>
                  <a:cubicBezTo>
                    <a:pt x="1047" y="14112"/>
                    <a:pt x="1197" y="14265"/>
                    <a:pt x="1181" y="14304"/>
                  </a:cubicBezTo>
                  <a:cubicBezTo>
                    <a:pt x="1165" y="14343"/>
                    <a:pt x="1044" y="14383"/>
                    <a:pt x="913" y="14383"/>
                  </a:cubicBezTo>
                  <a:cubicBezTo>
                    <a:pt x="580" y="14383"/>
                    <a:pt x="439" y="14587"/>
                    <a:pt x="439" y="15067"/>
                  </a:cubicBezTo>
                  <a:cubicBezTo>
                    <a:pt x="439" y="15383"/>
                    <a:pt x="459" y="15451"/>
                    <a:pt x="623" y="15662"/>
                  </a:cubicBezTo>
                  <a:cubicBezTo>
                    <a:pt x="844" y="15947"/>
                    <a:pt x="996" y="16044"/>
                    <a:pt x="1234" y="16044"/>
                  </a:cubicBezTo>
                  <a:cubicBezTo>
                    <a:pt x="1511" y="16044"/>
                    <a:pt x="2029" y="15695"/>
                    <a:pt x="2373" y="15281"/>
                  </a:cubicBezTo>
                  <a:cubicBezTo>
                    <a:pt x="2673" y="14921"/>
                    <a:pt x="2716" y="14897"/>
                    <a:pt x="3222" y="14764"/>
                  </a:cubicBezTo>
                  <a:cubicBezTo>
                    <a:pt x="4586" y="14406"/>
                    <a:pt x="4917" y="14356"/>
                    <a:pt x="5248" y="14484"/>
                  </a:cubicBezTo>
                  <a:cubicBezTo>
                    <a:pt x="5416" y="14549"/>
                    <a:pt x="5671" y="14606"/>
                    <a:pt x="5813" y="14607"/>
                  </a:cubicBezTo>
                  <a:cubicBezTo>
                    <a:pt x="5984" y="14608"/>
                    <a:pt x="6116" y="14663"/>
                    <a:pt x="6196" y="14753"/>
                  </a:cubicBezTo>
                  <a:cubicBezTo>
                    <a:pt x="6315" y="14888"/>
                    <a:pt x="6313" y="14888"/>
                    <a:pt x="6226" y="15135"/>
                  </a:cubicBezTo>
                  <a:cubicBezTo>
                    <a:pt x="6083" y="15541"/>
                    <a:pt x="6075" y="16147"/>
                    <a:pt x="6196" y="17257"/>
                  </a:cubicBezTo>
                  <a:cubicBezTo>
                    <a:pt x="6392" y="19060"/>
                    <a:pt x="6503" y="19458"/>
                    <a:pt x="6952" y="19895"/>
                  </a:cubicBezTo>
                  <a:cubicBezTo>
                    <a:pt x="7513" y="20441"/>
                    <a:pt x="8200" y="20563"/>
                    <a:pt x="8970" y="20254"/>
                  </a:cubicBezTo>
                  <a:cubicBezTo>
                    <a:pt x="9656" y="19980"/>
                    <a:pt x="10089" y="19848"/>
                    <a:pt x="10736" y="19716"/>
                  </a:cubicBezTo>
                  <a:cubicBezTo>
                    <a:pt x="11062" y="19649"/>
                    <a:pt x="11452" y="19519"/>
                    <a:pt x="11608" y="19435"/>
                  </a:cubicBezTo>
                  <a:cubicBezTo>
                    <a:pt x="11916" y="19268"/>
                    <a:pt x="12415" y="18746"/>
                    <a:pt x="12670" y="18323"/>
                  </a:cubicBezTo>
                  <a:lnTo>
                    <a:pt x="12831" y="18065"/>
                  </a:lnTo>
                  <a:lnTo>
                    <a:pt x="13136" y="18177"/>
                  </a:lnTo>
                  <a:cubicBezTo>
                    <a:pt x="13302" y="18243"/>
                    <a:pt x="13609" y="18319"/>
                    <a:pt x="13824" y="18346"/>
                  </a:cubicBezTo>
                  <a:cubicBezTo>
                    <a:pt x="14203" y="18394"/>
                    <a:pt x="14242" y="18418"/>
                    <a:pt x="14933" y="19042"/>
                  </a:cubicBezTo>
                  <a:cubicBezTo>
                    <a:pt x="15915" y="19927"/>
                    <a:pt x="16004" y="19983"/>
                    <a:pt x="16760" y="20198"/>
                  </a:cubicBezTo>
                  <a:cubicBezTo>
                    <a:pt x="17380" y="20375"/>
                    <a:pt x="17700" y="20606"/>
                    <a:pt x="18052" y="21141"/>
                  </a:cubicBezTo>
                  <a:cubicBezTo>
                    <a:pt x="18203" y="21371"/>
                    <a:pt x="18371" y="21568"/>
                    <a:pt x="18426" y="21568"/>
                  </a:cubicBezTo>
                  <a:cubicBezTo>
                    <a:pt x="18482" y="21568"/>
                    <a:pt x="18626" y="21417"/>
                    <a:pt x="18747" y="21242"/>
                  </a:cubicBezTo>
                  <a:cubicBezTo>
                    <a:pt x="18957" y="20940"/>
                    <a:pt x="18969" y="20907"/>
                    <a:pt x="18969" y="20490"/>
                  </a:cubicBezTo>
                  <a:cubicBezTo>
                    <a:pt x="18969" y="20249"/>
                    <a:pt x="18936" y="19710"/>
                    <a:pt x="18893" y="19289"/>
                  </a:cubicBezTo>
                  <a:cubicBezTo>
                    <a:pt x="18820" y="18578"/>
                    <a:pt x="18793" y="18483"/>
                    <a:pt x="18579" y="18065"/>
                  </a:cubicBezTo>
                  <a:cubicBezTo>
                    <a:pt x="18452" y="17817"/>
                    <a:pt x="18350" y="17583"/>
                    <a:pt x="18350" y="17549"/>
                  </a:cubicBezTo>
                  <a:cubicBezTo>
                    <a:pt x="18350" y="17477"/>
                    <a:pt x="18628" y="17179"/>
                    <a:pt x="18694" y="17178"/>
                  </a:cubicBezTo>
                  <a:cubicBezTo>
                    <a:pt x="18778" y="17177"/>
                    <a:pt x="19308" y="16535"/>
                    <a:pt x="19565" y="16123"/>
                  </a:cubicBezTo>
                  <a:cubicBezTo>
                    <a:pt x="19912" y="15568"/>
                    <a:pt x="20457" y="14486"/>
                    <a:pt x="20544" y="14181"/>
                  </a:cubicBezTo>
                  <a:cubicBezTo>
                    <a:pt x="20582" y="14045"/>
                    <a:pt x="20620" y="13728"/>
                    <a:pt x="20620" y="13473"/>
                  </a:cubicBezTo>
                  <a:cubicBezTo>
                    <a:pt x="20620" y="13040"/>
                    <a:pt x="20634" y="12986"/>
                    <a:pt x="20827" y="12665"/>
                  </a:cubicBezTo>
                  <a:cubicBezTo>
                    <a:pt x="20940" y="12476"/>
                    <a:pt x="21063" y="12160"/>
                    <a:pt x="21102" y="11969"/>
                  </a:cubicBezTo>
                  <a:cubicBezTo>
                    <a:pt x="21141" y="11777"/>
                    <a:pt x="21223" y="11496"/>
                    <a:pt x="21285" y="11340"/>
                  </a:cubicBezTo>
                  <a:cubicBezTo>
                    <a:pt x="21372" y="11124"/>
                    <a:pt x="21414" y="10809"/>
                    <a:pt x="21476" y="9993"/>
                  </a:cubicBezTo>
                  <a:cubicBezTo>
                    <a:pt x="21571" y="8741"/>
                    <a:pt x="21544" y="8427"/>
                    <a:pt x="21239" y="7691"/>
                  </a:cubicBezTo>
                  <a:cubicBezTo>
                    <a:pt x="21136" y="7441"/>
                    <a:pt x="20880" y="6758"/>
                    <a:pt x="20674" y="6176"/>
                  </a:cubicBezTo>
                  <a:cubicBezTo>
                    <a:pt x="20467" y="5593"/>
                    <a:pt x="20207" y="4933"/>
                    <a:pt x="20100" y="4705"/>
                  </a:cubicBezTo>
                  <a:cubicBezTo>
                    <a:pt x="19993" y="4476"/>
                    <a:pt x="19782" y="4003"/>
                    <a:pt x="19626" y="3649"/>
                  </a:cubicBezTo>
                  <a:cubicBezTo>
                    <a:pt x="19283" y="2871"/>
                    <a:pt x="19167" y="2677"/>
                    <a:pt x="18854" y="2336"/>
                  </a:cubicBezTo>
                  <a:cubicBezTo>
                    <a:pt x="18636" y="2097"/>
                    <a:pt x="18420" y="1965"/>
                    <a:pt x="17532" y="1561"/>
                  </a:cubicBezTo>
                  <a:cubicBezTo>
                    <a:pt x="17207" y="1414"/>
                    <a:pt x="16926" y="1396"/>
                    <a:pt x="16844" y="1516"/>
                  </a:cubicBezTo>
                  <a:cubicBezTo>
                    <a:pt x="16813" y="1562"/>
                    <a:pt x="16746" y="1606"/>
                    <a:pt x="16691" y="1606"/>
                  </a:cubicBezTo>
                  <a:cubicBezTo>
                    <a:pt x="16522" y="1606"/>
                    <a:pt x="15965" y="1203"/>
                    <a:pt x="15743" y="921"/>
                  </a:cubicBezTo>
                  <a:cubicBezTo>
                    <a:pt x="15527" y="648"/>
                    <a:pt x="14867" y="256"/>
                    <a:pt x="14352" y="90"/>
                  </a:cubicBezTo>
                  <a:cubicBezTo>
                    <a:pt x="13999" y="-23"/>
                    <a:pt x="12911" y="-32"/>
                    <a:pt x="12724" y="79"/>
                  </a:cubicBezTo>
                  <a:close/>
                </a:path>
              </a:pathLst>
            </a:custGeom>
            <a:ln w="12700" cap="flat">
              <a:noFill/>
              <a:miter lim="400000"/>
            </a:ln>
            <a:effectLst/>
          </p:spPr>
        </p:pic>
        <p:pic>
          <p:nvPicPr>
            <p:cNvPr id="144" name="Human brain.png" descr="Human brain.png"/>
            <p:cNvPicPr>
              <a:picLocks noChangeAspect="1"/>
            </p:cNvPicPr>
            <p:nvPr/>
          </p:nvPicPr>
          <p:blipFill>
            <a:blip r:embed="rId4">
              <a:extLst/>
            </a:blip>
            <a:srcRect l="5" t="14863" r="6107" b="16346"/>
            <a:stretch>
              <a:fillRect/>
            </a:stretch>
          </p:blipFill>
          <p:spPr>
            <a:xfrm>
              <a:off x="2198120" y="-111"/>
              <a:ext cx="1694675" cy="1241677"/>
            </a:xfrm>
            <a:custGeom>
              <a:avLst/>
              <a:gdLst/>
              <a:ahLst/>
              <a:cxnLst>
                <a:cxn ang="0">
                  <a:pos x="wd2" y="hd2"/>
                </a:cxn>
                <a:cxn ang="5400000">
                  <a:pos x="wd2" y="hd2"/>
                </a:cxn>
                <a:cxn ang="10800000">
                  <a:pos x="wd2" y="hd2"/>
                </a:cxn>
                <a:cxn ang="16200000">
                  <a:pos x="wd2" y="hd2"/>
                </a:cxn>
              </a:cxnLst>
              <a:rect l="0" t="0" r="r" b="b"/>
              <a:pathLst>
                <a:path w="21588" h="21495" extrusionOk="0">
                  <a:moveTo>
                    <a:pt x="12614" y="16"/>
                  </a:moveTo>
                  <a:cubicBezTo>
                    <a:pt x="12411" y="57"/>
                    <a:pt x="12105" y="278"/>
                    <a:pt x="11770" y="620"/>
                  </a:cubicBezTo>
                  <a:cubicBezTo>
                    <a:pt x="11476" y="921"/>
                    <a:pt x="11275" y="932"/>
                    <a:pt x="10900" y="662"/>
                  </a:cubicBezTo>
                  <a:cubicBezTo>
                    <a:pt x="10383" y="289"/>
                    <a:pt x="10262" y="289"/>
                    <a:pt x="8863" y="710"/>
                  </a:cubicBezTo>
                  <a:cubicBezTo>
                    <a:pt x="8568" y="799"/>
                    <a:pt x="8209" y="899"/>
                    <a:pt x="8069" y="937"/>
                  </a:cubicBezTo>
                  <a:cubicBezTo>
                    <a:pt x="7723" y="1029"/>
                    <a:pt x="7483" y="1165"/>
                    <a:pt x="7179" y="1438"/>
                  </a:cubicBezTo>
                  <a:cubicBezTo>
                    <a:pt x="6776" y="1801"/>
                    <a:pt x="6501" y="1949"/>
                    <a:pt x="5971" y="2084"/>
                  </a:cubicBezTo>
                  <a:cubicBezTo>
                    <a:pt x="5523" y="2198"/>
                    <a:pt x="5204" y="2366"/>
                    <a:pt x="4677" y="2764"/>
                  </a:cubicBezTo>
                  <a:cubicBezTo>
                    <a:pt x="4630" y="2799"/>
                    <a:pt x="4415" y="2941"/>
                    <a:pt x="4196" y="3080"/>
                  </a:cubicBezTo>
                  <a:cubicBezTo>
                    <a:pt x="3978" y="3220"/>
                    <a:pt x="3681" y="3460"/>
                    <a:pt x="3534" y="3609"/>
                  </a:cubicBezTo>
                  <a:cubicBezTo>
                    <a:pt x="3387" y="3759"/>
                    <a:pt x="3147" y="3992"/>
                    <a:pt x="3003" y="4131"/>
                  </a:cubicBezTo>
                  <a:cubicBezTo>
                    <a:pt x="2678" y="4446"/>
                    <a:pt x="2290" y="5045"/>
                    <a:pt x="2078" y="5554"/>
                  </a:cubicBezTo>
                  <a:cubicBezTo>
                    <a:pt x="1894" y="5996"/>
                    <a:pt x="1556" y="6618"/>
                    <a:pt x="1300" y="6989"/>
                  </a:cubicBezTo>
                  <a:cubicBezTo>
                    <a:pt x="1052" y="7348"/>
                    <a:pt x="954" y="7622"/>
                    <a:pt x="870" y="8178"/>
                  </a:cubicBezTo>
                  <a:cubicBezTo>
                    <a:pt x="792" y="8691"/>
                    <a:pt x="706" y="8963"/>
                    <a:pt x="435" y="9538"/>
                  </a:cubicBezTo>
                  <a:lnTo>
                    <a:pt x="263" y="9889"/>
                  </a:lnTo>
                  <a:lnTo>
                    <a:pt x="294" y="10493"/>
                  </a:lnTo>
                  <a:lnTo>
                    <a:pt x="324" y="11091"/>
                  </a:lnTo>
                  <a:lnTo>
                    <a:pt x="162" y="11393"/>
                  </a:lnTo>
                  <a:cubicBezTo>
                    <a:pt x="16" y="11664"/>
                    <a:pt x="-1" y="11732"/>
                    <a:pt x="0" y="12094"/>
                  </a:cubicBezTo>
                  <a:cubicBezTo>
                    <a:pt x="1" y="12348"/>
                    <a:pt x="28" y="12546"/>
                    <a:pt x="71" y="12623"/>
                  </a:cubicBezTo>
                  <a:cubicBezTo>
                    <a:pt x="109" y="12691"/>
                    <a:pt x="137" y="12789"/>
                    <a:pt x="137" y="12836"/>
                  </a:cubicBezTo>
                  <a:cubicBezTo>
                    <a:pt x="137" y="12884"/>
                    <a:pt x="183" y="13052"/>
                    <a:pt x="238" y="13214"/>
                  </a:cubicBezTo>
                  <a:cubicBezTo>
                    <a:pt x="353" y="13558"/>
                    <a:pt x="511" y="14306"/>
                    <a:pt x="511" y="14506"/>
                  </a:cubicBezTo>
                  <a:cubicBezTo>
                    <a:pt x="511" y="14699"/>
                    <a:pt x="763" y="15213"/>
                    <a:pt x="956" y="15413"/>
                  </a:cubicBezTo>
                  <a:cubicBezTo>
                    <a:pt x="1186" y="15651"/>
                    <a:pt x="1548" y="15858"/>
                    <a:pt x="2179" y="16107"/>
                  </a:cubicBezTo>
                  <a:cubicBezTo>
                    <a:pt x="3471" y="16615"/>
                    <a:pt x="3520" y="16623"/>
                    <a:pt x="4571" y="16601"/>
                  </a:cubicBezTo>
                  <a:cubicBezTo>
                    <a:pt x="5345" y="16585"/>
                    <a:pt x="5563" y="16597"/>
                    <a:pt x="5728" y="16677"/>
                  </a:cubicBezTo>
                  <a:cubicBezTo>
                    <a:pt x="5841" y="16731"/>
                    <a:pt x="6002" y="16780"/>
                    <a:pt x="6087" y="16780"/>
                  </a:cubicBezTo>
                  <a:cubicBezTo>
                    <a:pt x="6295" y="16780"/>
                    <a:pt x="6314" y="16847"/>
                    <a:pt x="6173" y="17103"/>
                  </a:cubicBezTo>
                  <a:cubicBezTo>
                    <a:pt x="5777" y="17819"/>
                    <a:pt x="5642" y="18245"/>
                    <a:pt x="5642" y="18779"/>
                  </a:cubicBezTo>
                  <a:cubicBezTo>
                    <a:pt x="5642" y="19062"/>
                    <a:pt x="5662" y="19105"/>
                    <a:pt x="5875" y="19384"/>
                  </a:cubicBezTo>
                  <a:cubicBezTo>
                    <a:pt x="6006" y="19555"/>
                    <a:pt x="6272" y="19799"/>
                    <a:pt x="6492" y="19947"/>
                  </a:cubicBezTo>
                  <a:cubicBezTo>
                    <a:pt x="6705" y="20091"/>
                    <a:pt x="6933" y="20294"/>
                    <a:pt x="6997" y="20401"/>
                  </a:cubicBezTo>
                  <a:cubicBezTo>
                    <a:pt x="7355" y="20997"/>
                    <a:pt x="7498" y="21147"/>
                    <a:pt x="7892" y="21308"/>
                  </a:cubicBezTo>
                  <a:cubicBezTo>
                    <a:pt x="8104" y="21394"/>
                    <a:pt x="8341" y="21469"/>
                    <a:pt x="8418" y="21479"/>
                  </a:cubicBezTo>
                  <a:cubicBezTo>
                    <a:pt x="8864" y="21541"/>
                    <a:pt x="9176" y="21433"/>
                    <a:pt x="9631" y="21053"/>
                  </a:cubicBezTo>
                  <a:cubicBezTo>
                    <a:pt x="9811" y="20904"/>
                    <a:pt x="10433" y="20467"/>
                    <a:pt x="11017" y="20078"/>
                  </a:cubicBezTo>
                  <a:cubicBezTo>
                    <a:pt x="12155" y="19320"/>
                    <a:pt x="12464" y="19187"/>
                    <a:pt x="13317" y="19095"/>
                  </a:cubicBezTo>
                  <a:cubicBezTo>
                    <a:pt x="14068" y="19015"/>
                    <a:pt x="14117" y="18998"/>
                    <a:pt x="14439" y="18711"/>
                  </a:cubicBezTo>
                  <a:cubicBezTo>
                    <a:pt x="14670" y="18504"/>
                    <a:pt x="14816" y="18421"/>
                    <a:pt x="15010" y="18388"/>
                  </a:cubicBezTo>
                  <a:cubicBezTo>
                    <a:pt x="15153" y="18363"/>
                    <a:pt x="15488" y="18244"/>
                    <a:pt x="15759" y="18120"/>
                  </a:cubicBezTo>
                  <a:cubicBezTo>
                    <a:pt x="16236" y="17900"/>
                    <a:pt x="16277" y="17894"/>
                    <a:pt x="17068" y="17872"/>
                  </a:cubicBezTo>
                  <a:cubicBezTo>
                    <a:pt x="17517" y="17860"/>
                    <a:pt x="18063" y="17844"/>
                    <a:pt x="18281" y="17838"/>
                  </a:cubicBezTo>
                  <a:cubicBezTo>
                    <a:pt x="18638" y="17827"/>
                    <a:pt x="18702" y="17839"/>
                    <a:pt x="18898" y="17996"/>
                  </a:cubicBezTo>
                  <a:cubicBezTo>
                    <a:pt x="19183" y="18223"/>
                    <a:pt x="19373" y="18222"/>
                    <a:pt x="19652" y="17982"/>
                  </a:cubicBezTo>
                  <a:cubicBezTo>
                    <a:pt x="19857" y="17806"/>
                    <a:pt x="19882" y="17797"/>
                    <a:pt x="19975" y="17886"/>
                  </a:cubicBezTo>
                  <a:cubicBezTo>
                    <a:pt x="20031" y="17939"/>
                    <a:pt x="20146" y="17982"/>
                    <a:pt x="20233" y="17982"/>
                  </a:cubicBezTo>
                  <a:cubicBezTo>
                    <a:pt x="20532" y="17982"/>
                    <a:pt x="20776" y="17738"/>
                    <a:pt x="20966" y="17254"/>
                  </a:cubicBezTo>
                  <a:cubicBezTo>
                    <a:pt x="20993" y="17184"/>
                    <a:pt x="21039" y="17070"/>
                    <a:pt x="21067" y="17000"/>
                  </a:cubicBezTo>
                  <a:cubicBezTo>
                    <a:pt x="21408" y="16147"/>
                    <a:pt x="21540" y="15487"/>
                    <a:pt x="21578" y="14437"/>
                  </a:cubicBezTo>
                  <a:cubicBezTo>
                    <a:pt x="21599" y="13845"/>
                    <a:pt x="21590" y="13657"/>
                    <a:pt x="21527" y="13455"/>
                  </a:cubicBezTo>
                  <a:cubicBezTo>
                    <a:pt x="21485" y="13318"/>
                    <a:pt x="21429" y="12919"/>
                    <a:pt x="21401" y="12568"/>
                  </a:cubicBezTo>
                  <a:cubicBezTo>
                    <a:pt x="21332" y="11699"/>
                    <a:pt x="21227" y="11276"/>
                    <a:pt x="20981" y="10871"/>
                  </a:cubicBezTo>
                  <a:cubicBezTo>
                    <a:pt x="20869" y="10687"/>
                    <a:pt x="20738" y="10420"/>
                    <a:pt x="20688" y="10280"/>
                  </a:cubicBezTo>
                  <a:cubicBezTo>
                    <a:pt x="20638" y="10141"/>
                    <a:pt x="20553" y="9945"/>
                    <a:pt x="20501" y="9841"/>
                  </a:cubicBezTo>
                  <a:cubicBezTo>
                    <a:pt x="20426" y="9691"/>
                    <a:pt x="20396" y="9506"/>
                    <a:pt x="20374" y="8982"/>
                  </a:cubicBezTo>
                  <a:cubicBezTo>
                    <a:pt x="20340" y="8136"/>
                    <a:pt x="20228" y="7738"/>
                    <a:pt x="19925" y="7422"/>
                  </a:cubicBezTo>
                  <a:cubicBezTo>
                    <a:pt x="19668" y="7156"/>
                    <a:pt x="19525" y="6884"/>
                    <a:pt x="19358" y="6330"/>
                  </a:cubicBezTo>
                  <a:cubicBezTo>
                    <a:pt x="19271" y="6039"/>
                    <a:pt x="19193" y="5883"/>
                    <a:pt x="19111" y="5828"/>
                  </a:cubicBezTo>
                  <a:cubicBezTo>
                    <a:pt x="18870" y="5669"/>
                    <a:pt x="18745" y="5341"/>
                    <a:pt x="18519" y="4310"/>
                  </a:cubicBezTo>
                  <a:cubicBezTo>
                    <a:pt x="18338" y="3484"/>
                    <a:pt x="18153" y="3318"/>
                    <a:pt x="17447" y="3348"/>
                  </a:cubicBezTo>
                  <a:cubicBezTo>
                    <a:pt x="16856" y="3373"/>
                    <a:pt x="16837" y="3359"/>
                    <a:pt x="16871" y="2750"/>
                  </a:cubicBezTo>
                  <a:cubicBezTo>
                    <a:pt x="16911" y="2025"/>
                    <a:pt x="16797" y="1820"/>
                    <a:pt x="16062" y="1321"/>
                  </a:cubicBezTo>
                  <a:cubicBezTo>
                    <a:pt x="15853" y="1180"/>
                    <a:pt x="15555" y="917"/>
                    <a:pt x="15405" y="737"/>
                  </a:cubicBezTo>
                  <a:cubicBezTo>
                    <a:pt x="15255" y="557"/>
                    <a:pt x="15041" y="356"/>
                    <a:pt x="14930" y="291"/>
                  </a:cubicBezTo>
                  <a:cubicBezTo>
                    <a:pt x="14548" y="66"/>
                    <a:pt x="14155" y="183"/>
                    <a:pt x="13964" y="579"/>
                  </a:cubicBezTo>
                  <a:lnTo>
                    <a:pt x="13888" y="744"/>
                  </a:lnTo>
                  <a:lnTo>
                    <a:pt x="13736" y="565"/>
                  </a:lnTo>
                  <a:cubicBezTo>
                    <a:pt x="13377" y="136"/>
                    <a:pt x="12981" y="-59"/>
                    <a:pt x="12614" y="16"/>
                  </a:cubicBezTo>
                  <a:close/>
                </a:path>
              </a:pathLst>
            </a:custGeom>
            <a:ln w="12700" cap="flat">
              <a:noFill/>
              <a:miter lim="400000"/>
            </a:ln>
            <a:effectLst/>
          </p:spPr>
        </p:pic>
        <p:sp>
          <p:nvSpPr>
            <p:cNvPr id="145" name="Line"/>
            <p:cNvSpPr/>
            <p:nvPr/>
          </p:nvSpPr>
          <p:spPr>
            <a:xfrm>
              <a:off x="1197642" y="511564"/>
              <a:ext cx="915821" cy="77102"/>
            </a:xfrm>
            <a:custGeom>
              <a:avLst/>
              <a:gdLst/>
              <a:ahLst/>
              <a:cxnLst>
                <a:cxn ang="0">
                  <a:pos x="wd2" y="hd2"/>
                </a:cxn>
                <a:cxn ang="5400000">
                  <a:pos x="wd2" y="hd2"/>
                </a:cxn>
                <a:cxn ang="10800000">
                  <a:pos x="wd2" y="hd2"/>
                </a:cxn>
                <a:cxn ang="16200000">
                  <a:pos x="wd2" y="hd2"/>
                </a:cxn>
              </a:cxnLst>
              <a:rect l="0" t="0" r="r" b="b"/>
              <a:pathLst>
                <a:path w="21600" h="21600" extrusionOk="0">
                  <a:moveTo>
                    <a:pt x="3659" y="0"/>
                  </a:moveTo>
                  <a:lnTo>
                    <a:pt x="0" y="21600"/>
                  </a:lnTo>
                  <a:lnTo>
                    <a:pt x="21600" y="21600"/>
                  </a:lnTo>
                </a:path>
              </a:pathLst>
            </a:custGeom>
            <a:noFill/>
            <a:ln w="25400" cap="flat">
              <a:solidFill>
                <a:srgbClr val="000000"/>
              </a:solidFill>
              <a:prstDash val="solid"/>
              <a:miter lim="400000"/>
            </a:ln>
            <a:effectLst/>
          </p:spPr>
          <p:txBody>
            <a:bodyPr wrap="square" lIns="35719" tIns="35719" rIns="35719" bIns="35719" numCol="1" anchor="ctr">
              <a:noAutofit/>
            </a:bodyPr>
            <a:lstStyle/>
            <a:p>
              <a:pPr>
                <a:defRPr sz="2200" b="0">
                  <a:solidFill>
                    <a:srgbClr val="FFFFFF"/>
                  </a:solidFill>
                  <a:latin typeface="+mn-lt"/>
                  <a:ea typeface="+mn-ea"/>
                  <a:cs typeface="+mn-cs"/>
                  <a:sym typeface="Helvetica Neue Medium"/>
                </a:defRPr>
              </a:pPr>
              <a:endParaRPr sz="1547"/>
            </a:p>
          </p:txBody>
        </p:sp>
        <p:sp>
          <p:nvSpPr>
            <p:cNvPr id="146" name="Line"/>
            <p:cNvSpPr/>
            <p:nvPr/>
          </p:nvSpPr>
          <p:spPr>
            <a:xfrm rot="10800000">
              <a:off x="1197642" y="652980"/>
              <a:ext cx="915821" cy="77102"/>
            </a:xfrm>
            <a:custGeom>
              <a:avLst/>
              <a:gdLst/>
              <a:ahLst/>
              <a:cxnLst>
                <a:cxn ang="0">
                  <a:pos x="wd2" y="hd2"/>
                </a:cxn>
                <a:cxn ang="5400000">
                  <a:pos x="wd2" y="hd2"/>
                </a:cxn>
                <a:cxn ang="10800000">
                  <a:pos x="wd2" y="hd2"/>
                </a:cxn>
                <a:cxn ang="16200000">
                  <a:pos x="wd2" y="hd2"/>
                </a:cxn>
              </a:cxnLst>
              <a:rect l="0" t="0" r="r" b="b"/>
              <a:pathLst>
                <a:path w="21600" h="21600" extrusionOk="0">
                  <a:moveTo>
                    <a:pt x="3659" y="0"/>
                  </a:moveTo>
                  <a:lnTo>
                    <a:pt x="0" y="21600"/>
                  </a:lnTo>
                  <a:lnTo>
                    <a:pt x="21600" y="21600"/>
                  </a:lnTo>
                </a:path>
              </a:pathLst>
            </a:custGeom>
            <a:noFill/>
            <a:ln w="25400" cap="flat">
              <a:solidFill>
                <a:srgbClr val="000000"/>
              </a:solidFill>
              <a:prstDash val="solid"/>
              <a:miter lim="400000"/>
            </a:ln>
            <a:effectLst/>
          </p:spPr>
          <p:txBody>
            <a:bodyPr wrap="square" lIns="35719" tIns="35719" rIns="35719" bIns="35719" numCol="1" anchor="ctr">
              <a:noAutofit/>
            </a:bodyPr>
            <a:lstStyle/>
            <a:p>
              <a:pPr>
                <a:defRPr sz="2200" b="0">
                  <a:solidFill>
                    <a:srgbClr val="FFFFFF"/>
                  </a:solidFill>
                  <a:latin typeface="+mn-lt"/>
                  <a:ea typeface="+mn-ea"/>
                  <a:cs typeface="+mn-cs"/>
                  <a:sym typeface="Helvetica Neue Medium"/>
                </a:defRPr>
              </a:pPr>
              <a:endParaRPr sz="1547"/>
            </a:p>
          </p:txBody>
        </p:sp>
      </p:grpSp>
      <p:pic>
        <p:nvPicPr>
          <p:cNvPr id="159" name="mri.png" descr="mri.png"/>
          <p:cNvPicPr>
            <a:picLocks noChangeAspect="1"/>
          </p:cNvPicPr>
          <p:nvPr/>
        </p:nvPicPr>
        <p:blipFill>
          <a:blip r:embed="rId5">
            <a:extLst/>
          </a:blip>
          <a:stretch>
            <a:fillRect/>
          </a:stretch>
        </p:blipFill>
        <p:spPr>
          <a:xfrm>
            <a:off x="3249540" y="-100831"/>
            <a:ext cx="2644920" cy="2644920"/>
          </a:xfrm>
          <a:prstGeom prst="rect">
            <a:avLst/>
          </a:prstGeom>
          <a:ln w="12700">
            <a:miter lim="400000"/>
          </a:ln>
        </p:spPr>
      </p:pic>
      <p:pic>
        <p:nvPicPr>
          <p:cNvPr id="160" name="150-monkey.png" descr="150-monkey.png"/>
          <p:cNvPicPr>
            <a:picLocks noChangeAspect="1"/>
          </p:cNvPicPr>
          <p:nvPr/>
        </p:nvPicPr>
        <p:blipFill>
          <a:blip r:embed="rId6">
            <a:extLst/>
          </a:blip>
          <a:stretch>
            <a:fillRect/>
          </a:stretch>
        </p:blipFill>
        <p:spPr>
          <a:xfrm>
            <a:off x="1928543" y="2768500"/>
            <a:ext cx="1320997" cy="1321000"/>
          </a:xfrm>
          <a:prstGeom prst="rect">
            <a:avLst/>
          </a:prstGeom>
          <a:ln w="12700" cap="flat">
            <a:noFill/>
            <a:miter lim="400000"/>
          </a:ln>
          <a:effectLst/>
        </p:spPr>
      </p:pic>
      <p:pic>
        <p:nvPicPr>
          <p:cNvPr id="163" name="happy.png" descr="happy.png"/>
          <p:cNvPicPr>
            <a:picLocks noChangeAspect="1"/>
          </p:cNvPicPr>
          <p:nvPr/>
        </p:nvPicPr>
        <p:blipFill>
          <a:blip r:embed="rId7">
            <a:extLst/>
          </a:blip>
          <a:stretch>
            <a:fillRect/>
          </a:stretch>
        </p:blipFill>
        <p:spPr>
          <a:xfrm>
            <a:off x="5894460" y="2768502"/>
            <a:ext cx="1320997" cy="1320998"/>
          </a:xfrm>
          <a:prstGeom prst="rect">
            <a:avLst/>
          </a:prstGeom>
          <a:ln w="12700" cap="flat">
            <a:noFill/>
            <a:miter lim="400000"/>
          </a:ln>
          <a:effectLst/>
        </p:spPr>
      </p:pic>
    </p:spTree>
    <p:extLst>
      <p:ext uri="{BB962C8B-B14F-4D97-AF65-F5344CB8AC3E}">
        <p14:creationId xmlns:p14="http://schemas.microsoft.com/office/powerpoint/2010/main" val="3139986016"/>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AB4409F-DA24-054C-81DD-5580131B00ED}"/>
              </a:ext>
            </a:extLst>
          </p:cNvPr>
          <p:cNvSpPr txBox="1">
            <a:spLocks/>
          </p:cNvSpPr>
          <p:nvPr/>
        </p:nvSpPr>
        <p:spPr>
          <a:xfrm>
            <a:off x="0" y="429381"/>
            <a:ext cx="8922328" cy="571054"/>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pPr algn="ctr"/>
            <a:r>
              <a:rPr lang="en-US" sz="2800" i="1" dirty="0" err="1"/>
              <a:t>Crossmodal</a:t>
            </a:r>
            <a:r>
              <a:rPr lang="en-US" sz="2800" dirty="0"/>
              <a:t> Recognition</a:t>
            </a:r>
          </a:p>
        </p:txBody>
      </p:sp>
      <p:sp>
        <p:nvSpPr>
          <p:cNvPr id="7" name="Rectangle 6">
            <a:extLst>
              <a:ext uri="{FF2B5EF4-FFF2-40B4-BE49-F238E27FC236}">
                <a16:creationId xmlns:a16="http://schemas.microsoft.com/office/drawing/2014/main" id="{BCAE65D1-466E-B840-9C68-D855FBAA59EF}"/>
              </a:ext>
            </a:extLst>
          </p:cNvPr>
          <p:cNvSpPr/>
          <p:nvPr/>
        </p:nvSpPr>
        <p:spPr>
          <a:xfrm>
            <a:off x="0" y="1000435"/>
            <a:ext cx="9143999" cy="369332"/>
          </a:xfrm>
          <a:prstGeom prst="rect">
            <a:avLst/>
          </a:prstGeom>
        </p:spPr>
        <p:txBody>
          <a:bodyPr wrap="square">
            <a:spAutoFit/>
          </a:bodyPr>
          <a:lstStyle/>
          <a:p>
            <a:pPr algn="ctr"/>
            <a:r>
              <a:rPr lang="en-US" dirty="0"/>
              <a:t>If you recognize an object by sight, do you recognize it by touch?</a:t>
            </a:r>
          </a:p>
        </p:txBody>
      </p:sp>
    </p:spTree>
    <p:extLst>
      <p:ext uri="{BB962C8B-B14F-4D97-AF65-F5344CB8AC3E}">
        <p14:creationId xmlns:p14="http://schemas.microsoft.com/office/powerpoint/2010/main" val="25305989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spSpinning">
            <a:hlinkClick r:id="" action="ppaction://media"/>
            <a:extLst>
              <a:ext uri="{FF2B5EF4-FFF2-40B4-BE49-F238E27FC236}">
                <a16:creationId xmlns:a16="http://schemas.microsoft.com/office/drawing/2014/main" id="{5626BA0D-3051-9642-940F-5AC9909B44A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52819" y="1878677"/>
            <a:ext cx="6438361" cy="3621578"/>
          </a:xfrm>
          <a:prstGeom prst="rect">
            <a:avLst/>
          </a:prstGeom>
        </p:spPr>
      </p:pic>
      <p:sp>
        <p:nvSpPr>
          <p:cNvPr id="6" name="Title 5">
            <a:extLst>
              <a:ext uri="{FF2B5EF4-FFF2-40B4-BE49-F238E27FC236}">
                <a16:creationId xmlns:a16="http://schemas.microsoft.com/office/drawing/2014/main" id="{6AB4409F-DA24-054C-81DD-5580131B00ED}"/>
              </a:ext>
            </a:extLst>
          </p:cNvPr>
          <p:cNvSpPr txBox="1">
            <a:spLocks/>
          </p:cNvSpPr>
          <p:nvPr/>
        </p:nvSpPr>
        <p:spPr>
          <a:xfrm>
            <a:off x="0" y="429381"/>
            <a:ext cx="8922328" cy="571054"/>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pPr algn="ctr"/>
            <a:r>
              <a:rPr lang="en-US" sz="2800" i="1" dirty="0" err="1"/>
              <a:t>Crossmodal</a:t>
            </a:r>
            <a:r>
              <a:rPr lang="en-US" sz="2800" dirty="0"/>
              <a:t> Recognition</a:t>
            </a:r>
          </a:p>
        </p:txBody>
      </p:sp>
      <p:sp>
        <p:nvSpPr>
          <p:cNvPr id="7" name="Rectangle 6">
            <a:extLst>
              <a:ext uri="{FF2B5EF4-FFF2-40B4-BE49-F238E27FC236}">
                <a16:creationId xmlns:a16="http://schemas.microsoft.com/office/drawing/2014/main" id="{BCAE65D1-466E-B840-9C68-D855FBAA59EF}"/>
              </a:ext>
            </a:extLst>
          </p:cNvPr>
          <p:cNvSpPr/>
          <p:nvPr/>
        </p:nvSpPr>
        <p:spPr>
          <a:xfrm>
            <a:off x="0" y="1000435"/>
            <a:ext cx="9143999" cy="369332"/>
          </a:xfrm>
          <a:prstGeom prst="rect">
            <a:avLst/>
          </a:prstGeom>
        </p:spPr>
        <p:txBody>
          <a:bodyPr wrap="square">
            <a:spAutoFit/>
          </a:bodyPr>
          <a:lstStyle/>
          <a:p>
            <a:pPr algn="ctr"/>
            <a:r>
              <a:rPr lang="en-US" dirty="0"/>
              <a:t>If you recognize an object by sight, do you recognize it by touch?</a:t>
            </a:r>
          </a:p>
        </p:txBody>
      </p:sp>
    </p:spTree>
    <p:extLst>
      <p:ext uri="{BB962C8B-B14F-4D97-AF65-F5344CB8AC3E}">
        <p14:creationId xmlns:p14="http://schemas.microsoft.com/office/powerpoint/2010/main" val="28153550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AB4409F-DA24-054C-81DD-5580131B00ED}"/>
              </a:ext>
            </a:extLst>
          </p:cNvPr>
          <p:cNvSpPr txBox="1">
            <a:spLocks/>
          </p:cNvSpPr>
          <p:nvPr/>
        </p:nvSpPr>
        <p:spPr>
          <a:xfrm>
            <a:off x="0" y="429381"/>
            <a:ext cx="8922328" cy="571054"/>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pPr algn="ctr"/>
            <a:r>
              <a:rPr lang="en-US" sz="2800" i="1" dirty="0" err="1"/>
              <a:t>Crossmodal</a:t>
            </a:r>
            <a:r>
              <a:rPr lang="en-US" sz="2800" dirty="0"/>
              <a:t> Recognition</a:t>
            </a:r>
          </a:p>
        </p:txBody>
      </p:sp>
      <p:sp>
        <p:nvSpPr>
          <p:cNvPr id="7" name="Rectangle 6">
            <a:extLst>
              <a:ext uri="{FF2B5EF4-FFF2-40B4-BE49-F238E27FC236}">
                <a16:creationId xmlns:a16="http://schemas.microsoft.com/office/drawing/2014/main" id="{BCAE65D1-466E-B840-9C68-D855FBAA59EF}"/>
              </a:ext>
            </a:extLst>
          </p:cNvPr>
          <p:cNvSpPr/>
          <p:nvPr/>
        </p:nvSpPr>
        <p:spPr>
          <a:xfrm>
            <a:off x="0" y="1000435"/>
            <a:ext cx="9143999" cy="369332"/>
          </a:xfrm>
          <a:prstGeom prst="rect">
            <a:avLst/>
          </a:prstGeom>
        </p:spPr>
        <p:txBody>
          <a:bodyPr wrap="square">
            <a:spAutoFit/>
          </a:bodyPr>
          <a:lstStyle/>
          <a:p>
            <a:pPr algn="ctr"/>
            <a:r>
              <a:rPr lang="en-US" dirty="0"/>
              <a:t>If you recognize an object by sight, do you recognize it by touch?</a:t>
            </a:r>
          </a:p>
        </p:txBody>
      </p:sp>
      <p:pic>
        <p:nvPicPr>
          <p:cNvPr id="5" name="Picture 4">
            <a:extLst>
              <a:ext uri="{FF2B5EF4-FFF2-40B4-BE49-F238E27FC236}">
                <a16:creationId xmlns:a16="http://schemas.microsoft.com/office/drawing/2014/main" id="{EED53828-B559-924B-A7FF-5898B41956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9672" y="1593272"/>
            <a:ext cx="7684656" cy="4322619"/>
          </a:xfrm>
          <a:prstGeom prst="rect">
            <a:avLst/>
          </a:prstGeom>
        </p:spPr>
      </p:pic>
    </p:spTree>
    <p:extLst>
      <p:ext uri="{BB962C8B-B14F-4D97-AF65-F5344CB8AC3E}">
        <p14:creationId xmlns:p14="http://schemas.microsoft.com/office/powerpoint/2010/main" val="11627850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 name="012319002trials">
            <a:hlinkClick r:id="" action="ppaction://media"/>
            <a:extLst>
              <a:ext uri="{FF2B5EF4-FFF2-40B4-BE49-F238E27FC236}">
                <a16:creationId xmlns:a16="http://schemas.microsoft.com/office/drawing/2014/main" id="{53F80F02-E5C8-E44C-831E-409EE3F4ABC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57595"/>
            <a:ext cx="9144000" cy="6686550"/>
          </a:xfrm>
          <a:prstGeom prst="rect">
            <a:avLst/>
          </a:prstGeom>
        </p:spPr>
      </p:pic>
    </p:spTree>
    <p:extLst>
      <p:ext uri="{BB962C8B-B14F-4D97-AF65-F5344CB8AC3E}">
        <p14:creationId xmlns:p14="http://schemas.microsoft.com/office/powerpoint/2010/main" val="258823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9411" y="803773"/>
            <a:ext cx="3928225" cy="597990"/>
          </a:xfrm>
        </p:spPr>
        <p:txBody>
          <a:bodyPr/>
          <a:lstStyle/>
          <a:p>
            <a:r>
              <a:rPr lang="en-US" dirty="0"/>
              <a:t>The Sheinberg lab</a:t>
            </a:r>
          </a:p>
        </p:txBody>
      </p:sp>
      <p:sp>
        <p:nvSpPr>
          <p:cNvPr id="3" name="Content Placeholder 2"/>
          <p:cNvSpPr>
            <a:spLocks noGrp="1"/>
          </p:cNvSpPr>
          <p:nvPr>
            <p:ph idx="1"/>
          </p:nvPr>
        </p:nvSpPr>
        <p:spPr>
          <a:xfrm>
            <a:off x="304800" y="1775837"/>
            <a:ext cx="8686800" cy="842674"/>
          </a:xfrm>
        </p:spPr>
        <p:txBody>
          <a:bodyPr>
            <a:normAutofit/>
          </a:bodyPr>
          <a:lstStyle/>
          <a:p>
            <a:pPr marL="0" indent="0" algn="ctr">
              <a:buNone/>
            </a:pPr>
            <a:r>
              <a:rPr lang="en-US" sz="3800" b="1" dirty="0" smtClean="0"/>
              <a:t>Seeing. Beyond </a:t>
            </a:r>
            <a:r>
              <a:rPr lang="en-US" sz="3800" b="1" dirty="0"/>
              <a:t>the </a:t>
            </a:r>
            <a:r>
              <a:rPr lang="en-US" sz="3800" b="1" dirty="0" smtClean="0"/>
              <a:t>image.</a:t>
            </a:r>
            <a:endParaRPr lang="en-US" b="1" dirty="0"/>
          </a:p>
          <a:p>
            <a:pPr marL="0" indent="0" algn="ctr">
              <a:buNone/>
            </a:pPr>
            <a:endParaRPr lang="en-US" dirty="0"/>
          </a:p>
        </p:txBody>
      </p:sp>
      <p:pic>
        <p:nvPicPr>
          <p:cNvPr id="12" name="Picture 2" descr="https://research.brown.edu/images/headshot/1100925156.jpg?nocache=107247664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7501" y="157386"/>
            <a:ext cx="1163126" cy="1493454"/>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8" name="Picture 3">
            <a:extLst>
              <a:ext uri="{FF2B5EF4-FFF2-40B4-BE49-F238E27FC236}">
                <a16:creationId xmlns:a16="http://schemas.microsoft.com/office/drawing/2014/main" id="{FE2AD8F7-0EB7-454F-94A7-CEF81CD9F409}"/>
              </a:ext>
            </a:extLst>
          </p:cNvPr>
          <p:cNvPicPr>
            <a:picLocks noChangeAspect="1" noChangeArrowheads="1"/>
          </p:cNvPicPr>
          <p:nvPr/>
        </p:nvPicPr>
        <p:blipFill>
          <a:blip r:embed="rId4" cstate="print"/>
          <a:srcRect l="11667" t="21333" r="73750" b="40667"/>
          <a:stretch>
            <a:fillRect/>
          </a:stretch>
        </p:blipFill>
        <p:spPr bwMode="auto">
          <a:xfrm>
            <a:off x="2768115" y="2743508"/>
            <a:ext cx="3760170" cy="30618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903846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9411" y="803773"/>
            <a:ext cx="3928225" cy="597990"/>
          </a:xfrm>
        </p:spPr>
        <p:txBody>
          <a:bodyPr/>
          <a:lstStyle/>
          <a:p>
            <a:r>
              <a:rPr lang="en-US" dirty="0"/>
              <a:t>The Sheinberg lab</a:t>
            </a:r>
          </a:p>
        </p:txBody>
      </p:sp>
      <p:sp>
        <p:nvSpPr>
          <p:cNvPr id="3" name="Content Placeholder 2"/>
          <p:cNvSpPr>
            <a:spLocks noGrp="1"/>
          </p:cNvSpPr>
          <p:nvPr>
            <p:ph idx="1"/>
          </p:nvPr>
        </p:nvSpPr>
        <p:spPr>
          <a:xfrm>
            <a:off x="304800" y="1775837"/>
            <a:ext cx="8686800" cy="842674"/>
          </a:xfrm>
        </p:spPr>
        <p:txBody>
          <a:bodyPr>
            <a:normAutofit/>
          </a:bodyPr>
          <a:lstStyle/>
          <a:p>
            <a:pPr marL="0" indent="0" algn="ctr">
              <a:buNone/>
            </a:pPr>
            <a:r>
              <a:rPr lang="en-US" sz="3800" b="1" dirty="0" smtClean="0"/>
              <a:t>Seeing. Beyond </a:t>
            </a:r>
            <a:r>
              <a:rPr lang="en-US" sz="3800" b="1" dirty="0"/>
              <a:t>the </a:t>
            </a:r>
            <a:r>
              <a:rPr lang="en-US" sz="3800" b="1" dirty="0" smtClean="0"/>
              <a:t>image.</a:t>
            </a:r>
            <a:endParaRPr lang="en-US" b="1" dirty="0"/>
          </a:p>
          <a:p>
            <a:pPr marL="0" indent="0" algn="ctr">
              <a:buNone/>
            </a:pPr>
            <a:endParaRPr lang="en-US" dirty="0"/>
          </a:p>
        </p:txBody>
      </p:sp>
      <p:pic>
        <p:nvPicPr>
          <p:cNvPr id="12" name="Picture 2" descr="https://research.brown.edu/images/headshot/1100925156.jpg?nocache=107247664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7501" y="157386"/>
            <a:ext cx="1163126" cy="1493454"/>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3C6AE1C-59CA-D74B-A464-B059FB45611B}"/>
              </a:ext>
            </a:extLst>
          </p:cNvPr>
          <p:cNvSpPr/>
          <p:nvPr/>
        </p:nvSpPr>
        <p:spPr>
          <a:xfrm>
            <a:off x="221670" y="2688088"/>
            <a:ext cx="8686799" cy="3277820"/>
          </a:xfrm>
          <a:prstGeom prst="rect">
            <a:avLst/>
          </a:prstGeom>
        </p:spPr>
        <p:txBody>
          <a:bodyPr wrap="square">
            <a:spAutoFit/>
          </a:bodyPr>
          <a:lstStyle/>
          <a:p>
            <a:pPr marL="285750" indent="-285750" defTabSz="457200">
              <a:spcAft>
                <a:spcPts val="600"/>
              </a:spcAft>
              <a:buFont typeface="Arial"/>
              <a:buChar char="•"/>
            </a:pPr>
            <a:r>
              <a:rPr lang="en-US" sz="2400" dirty="0">
                <a:solidFill>
                  <a:prstClr val="black"/>
                </a:solidFill>
              </a:rPr>
              <a:t>How does our prior experience shape perception and recognition?</a:t>
            </a:r>
          </a:p>
          <a:p>
            <a:pPr marL="285750" indent="-285750" defTabSz="457200">
              <a:spcAft>
                <a:spcPts val="600"/>
              </a:spcAft>
              <a:buFont typeface="Arial"/>
              <a:buChar char="•"/>
            </a:pPr>
            <a:r>
              <a:rPr lang="en-US" sz="2400" dirty="0">
                <a:solidFill>
                  <a:prstClr val="black"/>
                </a:solidFill>
              </a:rPr>
              <a:t>How are attributes of objects linked together to form perceptual wholes?</a:t>
            </a:r>
          </a:p>
          <a:p>
            <a:pPr marL="285750" indent="-285750" defTabSz="457200">
              <a:spcAft>
                <a:spcPts val="600"/>
              </a:spcAft>
              <a:buFont typeface="Arial"/>
              <a:buChar char="•"/>
            </a:pPr>
            <a:r>
              <a:rPr lang="en-US" sz="2400" dirty="0">
                <a:solidFill>
                  <a:prstClr val="black"/>
                </a:solidFill>
              </a:rPr>
              <a:t>How does our knowledge about the world shape our perception of the </a:t>
            </a:r>
            <a:r>
              <a:rPr lang="en-US" sz="2400" dirty="0" smtClean="0">
                <a:solidFill>
                  <a:prstClr val="black"/>
                </a:solidFill>
              </a:rPr>
              <a:t>world?</a:t>
            </a:r>
            <a:endParaRPr lang="en-US" sz="2400" dirty="0">
              <a:solidFill>
                <a:prstClr val="black"/>
              </a:solidFill>
            </a:endParaRPr>
          </a:p>
          <a:p>
            <a:pPr marL="285750" indent="-285750" defTabSz="457200">
              <a:spcAft>
                <a:spcPts val="600"/>
              </a:spcAft>
              <a:buFont typeface="Arial"/>
              <a:buChar char="•"/>
            </a:pPr>
            <a:r>
              <a:rPr lang="en-US" sz="2400" dirty="0">
                <a:solidFill>
                  <a:prstClr val="black"/>
                </a:solidFill>
              </a:rPr>
              <a:t>How does information from multiple modalities (e.g. touch and sight) give rise to a unified percept?</a:t>
            </a:r>
          </a:p>
        </p:txBody>
      </p:sp>
    </p:spTree>
    <p:extLst>
      <p:ext uri="{BB962C8B-B14F-4D97-AF65-F5344CB8AC3E}">
        <p14:creationId xmlns:p14="http://schemas.microsoft.com/office/powerpoint/2010/main" val="1300199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0" y="828868"/>
            <a:ext cx="9144000" cy="530014"/>
          </a:xfrm>
        </p:spPr>
        <p:txBody>
          <a:bodyPr>
            <a:noAutofit/>
          </a:bodyPr>
          <a:lstStyle/>
          <a:p>
            <a:pPr algn="ctr" eaLnBrk="1" hangingPunct="1"/>
            <a:r>
              <a:rPr lang="en-US" sz="2400" dirty="0"/>
              <a:t>Behavior + Neurophysiology + Computational analysis</a:t>
            </a:r>
          </a:p>
        </p:txBody>
      </p:sp>
      <p:sp>
        <p:nvSpPr>
          <p:cNvPr id="13" name="Rectangle 12"/>
          <p:cNvSpPr/>
          <p:nvPr/>
        </p:nvSpPr>
        <p:spPr>
          <a:xfrm>
            <a:off x="290482" y="1354667"/>
            <a:ext cx="8624918" cy="512233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14" name="Picture 3"/>
          <p:cNvPicPr>
            <a:picLocks noChangeAspect="1" noChangeArrowheads="1"/>
          </p:cNvPicPr>
          <p:nvPr/>
        </p:nvPicPr>
        <p:blipFill>
          <a:blip r:embed="rId3" cstate="print"/>
          <a:srcRect/>
          <a:stretch>
            <a:fillRect/>
          </a:stretch>
        </p:blipFill>
        <p:spPr bwMode="auto">
          <a:xfrm>
            <a:off x="758825" y="1905000"/>
            <a:ext cx="5715000" cy="4095750"/>
          </a:xfrm>
          <a:prstGeom prst="rect">
            <a:avLst/>
          </a:prstGeom>
          <a:noFill/>
          <a:ln w="9525">
            <a:noFill/>
            <a:miter lim="800000"/>
            <a:headEnd/>
            <a:tailEnd/>
          </a:ln>
        </p:spPr>
      </p:pic>
      <p:sp>
        <p:nvSpPr>
          <p:cNvPr id="15" name="Rectangle 5"/>
          <p:cNvSpPr>
            <a:spLocks noChangeArrowheads="1"/>
          </p:cNvSpPr>
          <p:nvPr/>
        </p:nvSpPr>
        <p:spPr bwMode="auto">
          <a:xfrm>
            <a:off x="6643702" y="2285992"/>
            <a:ext cx="2133600" cy="685800"/>
          </a:xfrm>
          <a:prstGeom prst="rect">
            <a:avLst/>
          </a:prstGeom>
          <a:noFill/>
          <a:ln w="9525">
            <a:noFill/>
            <a:miter lim="800000"/>
            <a:headEnd/>
            <a:tailEnd/>
          </a:ln>
        </p:spPr>
        <p:txBody>
          <a:bodyPr/>
          <a:lstStyle/>
          <a:p>
            <a:pPr marL="342900" indent="-342900" algn="ctr" defTabSz="457200">
              <a:spcBef>
                <a:spcPct val="100000"/>
              </a:spcBef>
            </a:pPr>
            <a:r>
              <a:rPr lang="en-US" dirty="0">
                <a:solidFill>
                  <a:prstClr val="white"/>
                </a:solidFill>
              </a:rPr>
              <a:t>Behavior</a:t>
            </a:r>
          </a:p>
        </p:txBody>
      </p:sp>
      <p:sp>
        <p:nvSpPr>
          <p:cNvPr id="16" name="AutoShape 7"/>
          <p:cNvSpPr>
            <a:spLocks noChangeArrowheads="1"/>
          </p:cNvSpPr>
          <p:nvPr/>
        </p:nvSpPr>
        <p:spPr bwMode="auto">
          <a:xfrm>
            <a:off x="7470521" y="2857496"/>
            <a:ext cx="512064" cy="2000264"/>
          </a:xfrm>
          <a:prstGeom prst="upDownArrow">
            <a:avLst>
              <a:gd name="adj1" fmla="val 50000"/>
              <a:gd name="adj2" fmla="val 66667"/>
            </a:avLst>
          </a:prstGeom>
          <a:solidFill>
            <a:schemeClr val="tx1"/>
          </a:solidFill>
          <a:ln w="38100">
            <a:solidFill>
              <a:srgbClr val="D20000"/>
            </a:solidFill>
            <a:miter lim="800000"/>
            <a:headEnd/>
            <a:tailEnd/>
          </a:ln>
        </p:spPr>
        <p:txBody>
          <a:bodyPr wrap="none" anchor="ctr"/>
          <a:lstStyle/>
          <a:p>
            <a:pPr defTabSz="457200"/>
            <a:endParaRPr lang="en-US" dirty="0">
              <a:solidFill>
                <a:prstClr val="black"/>
              </a:solidFill>
            </a:endParaRPr>
          </a:p>
        </p:txBody>
      </p:sp>
      <p:pic>
        <p:nvPicPr>
          <p:cNvPr id="17" name="Picture 10"/>
          <p:cNvPicPr>
            <a:picLocks noChangeAspect="1" noChangeArrowheads="1"/>
          </p:cNvPicPr>
          <p:nvPr/>
        </p:nvPicPr>
        <p:blipFill>
          <a:blip r:embed="rId4" cstate="print"/>
          <a:srcRect/>
          <a:stretch>
            <a:fillRect/>
          </a:stretch>
        </p:blipFill>
        <p:spPr bwMode="auto">
          <a:xfrm>
            <a:off x="468313" y="4062413"/>
            <a:ext cx="1079500" cy="831850"/>
          </a:xfrm>
          <a:prstGeom prst="rect">
            <a:avLst/>
          </a:prstGeom>
          <a:noFill/>
          <a:ln w="9525">
            <a:noFill/>
            <a:miter lim="800000"/>
            <a:headEnd/>
            <a:tailEnd/>
          </a:ln>
        </p:spPr>
      </p:pic>
      <p:sp>
        <p:nvSpPr>
          <p:cNvPr id="18" name="Rectangle 17"/>
          <p:cNvSpPr/>
          <p:nvPr/>
        </p:nvSpPr>
        <p:spPr>
          <a:xfrm>
            <a:off x="2643174" y="4429132"/>
            <a:ext cx="3929090" cy="14287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0" name="Rectangle 6"/>
          <p:cNvSpPr>
            <a:spLocks noChangeArrowheads="1"/>
          </p:cNvSpPr>
          <p:nvPr/>
        </p:nvSpPr>
        <p:spPr bwMode="auto">
          <a:xfrm>
            <a:off x="6581804" y="5072074"/>
            <a:ext cx="2347914" cy="428628"/>
          </a:xfrm>
          <a:prstGeom prst="rect">
            <a:avLst/>
          </a:prstGeom>
          <a:noFill/>
          <a:ln w="9525">
            <a:noFill/>
            <a:miter lim="800000"/>
            <a:headEnd/>
            <a:tailEnd/>
          </a:ln>
        </p:spPr>
        <p:txBody>
          <a:bodyPr/>
          <a:lstStyle/>
          <a:p>
            <a:pPr marL="342900" indent="-342900" algn="ctr" defTabSz="457200"/>
            <a:r>
              <a:rPr lang="en-US" dirty="0">
                <a:solidFill>
                  <a:prstClr val="white"/>
                </a:solidFill>
              </a:rPr>
              <a:t>Neural Activity</a:t>
            </a:r>
          </a:p>
        </p:txBody>
      </p:sp>
      <p:pic>
        <p:nvPicPr>
          <p:cNvPr id="19" name="Picture 8"/>
          <p:cNvPicPr>
            <a:picLocks noGrp="1" noChangeAspect="1" noChangeArrowheads="1"/>
          </p:cNvPicPr>
          <p:nvPr>
            <p:ph idx="4294967295"/>
          </p:nvPr>
        </p:nvPicPr>
        <p:blipFill>
          <a:blip r:embed="rId5" cstate="print"/>
          <a:stretch>
            <a:fillRect/>
          </a:stretch>
        </p:blipFill>
        <p:spPr>
          <a:xfrm>
            <a:off x="3222627" y="3974285"/>
            <a:ext cx="2951018" cy="2217812"/>
          </a:xfrm>
          <a:noFill/>
        </p:spPr>
      </p:pic>
      <p:sp>
        <p:nvSpPr>
          <p:cNvPr id="11" name="Title 5">
            <a:extLst>
              <a:ext uri="{FF2B5EF4-FFF2-40B4-BE49-F238E27FC236}">
                <a16:creationId xmlns:a16="http://schemas.microsoft.com/office/drawing/2014/main" id="{BEE8CC85-2705-8F44-AB4D-32ACD55498E5}"/>
              </a:ext>
            </a:extLst>
          </p:cNvPr>
          <p:cNvSpPr txBox="1">
            <a:spLocks/>
          </p:cNvSpPr>
          <p:nvPr/>
        </p:nvSpPr>
        <p:spPr>
          <a:xfrm>
            <a:off x="295839" y="342645"/>
            <a:ext cx="8686800" cy="571054"/>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r>
              <a:rPr lang="en-US" sz="2800" dirty="0" smtClean="0"/>
              <a:t>Our Approach</a:t>
            </a:r>
            <a:endParaRPr lang="en-US" sz="2800" dirty="0"/>
          </a:p>
        </p:txBody>
      </p:sp>
    </p:spTree>
    <p:extLst>
      <p:ext uri="{BB962C8B-B14F-4D97-AF65-F5344CB8AC3E}">
        <p14:creationId xmlns:p14="http://schemas.microsoft.com/office/powerpoint/2010/main" val="3455430706"/>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58621"/>
            <a:ext cx="9144000" cy="505841"/>
          </a:xfrm>
        </p:spPr>
        <p:txBody>
          <a:bodyPr>
            <a:normAutofit fontScale="90000"/>
          </a:bodyPr>
          <a:lstStyle/>
          <a:p>
            <a:pPr algn="ctr"/>
            <a:r>
              <a:rPr lang="en-US" sz="3200" dirty="0"/>
              <a:t>Eavesdropping on many </a:t>
            </a:r>
            <a:r>
              <a:rPr lang="en-US" sz="3200" dirty="0" smtClean="0"/>
              <a:t>areas</a:t>
            </a:r>
            <a:endParaRPr lang="en-US" sz="3200" dirty="0"/>
          </a:p>
        </p:txBody>
      </p:sp>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80115" y="1389640"/>
            <a:ext cx="2230438" cy="2049462"/>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915" y="3603933"/>
            <a:ext cx="2231113" cy="226350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4880" y="1390001"/>
            <a:ext cx="3639823" cy="447743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33555" y="3998685"/>
            <a:ext cx="2478269" cy="1857738"/>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33555" y="1414531"/>
            <a:ext cx="2478269" cy="730645"/>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36848" y="2178227"/>
            <a:ext cx="2474976" cy="729674"/>
          </a:xfrm>
          <a:prstGeom prst="rect">
            <a:avLst/>
          </a:prstGeom>
        </p:spPr>
      </p:pic>
    </p:spTree>
    <p:extLst>
      <p:ext uri="{BB962C8B-B14F-4D97-AF65-F5344CB8AC3E}">
        <p14:creationId xmlns:p14="http://schemas.microsoft.com/office/powerpoint/2010/main" val="40991714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_srv_101206_b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8817" y="1180393"/>
            <a:ext cx="3461728" cy="3558848"/>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3"/>
          <p:cNvPicPr>
            <a:picLocks noChangeAspect="1" noChangeArrowheads="1"/>
          </p:cNvPicPr>
          <p:nvPr/>
        </p:nvPicPr>
        <p:blipFill rotWithShape="1">
          <a:blip r:embed="rId3" cstate="print"/>
          <a:srcRect t="16626" b="50841"/>
          <a:stretch/>
        </p:blipFill>
        <p:spPr bwMode="auto">
          <a:xfrm>
            <a:off x="4352499" y="2981093"/>
            <a:ext cx="4214340" cy="1179738"/>
          </a:xfrm>
          <a:prstGeom prst="rect">
            <a:avLst/>
          </a:prstGeom>
          <a:ln>
            <a:noFill/>
          </a:ln>
          <a:effectLst>
            <a:outerShdw blurRad="292100" dist="139700" dir="2700000" algn="tl" rotWithShape="0">
              <a:srgbClr val="333333">
                <a:alpha val="65000"/>
              </a:srgbClr>
            </a:outerShdw>
          </a:effectLst>
        </p:spPr>
      </p:pic>
      <p:pic>
        <p:nvPicPr>
          <p:cNvPr id="10" name="Picture 2" descr="sce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2499" y="1180393"/>
            <a:ext cx="2216430" cy="1661757"/>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6" name="Title 5"/>
          <p:cNvSpPr>
            <a:spLocks noGrp="1"/>
          </p:cNvSpPr>
          <p:nvPr>
            <p:ph type="title" idx="4294967295"/>
          </p:nvPr>
        </p:nvSpPr>
        <p:spPr>
          <a:xfrm>
            <a:off x="457200" y="501650"/>
            <a:ext cx="8686800" cy="841375"/>
          </a:xfrm>
        </p:spPr>
        <p:txBody>
          <a:bodyPr>
            <a:normAutofit/>
          </a:bodyPr>
          <a:lstStyle/>
          <a:p>
            <a:r>
              <a:rPr lang="en-US" sz="2800" dirty="0"/>
              <a:t>Complex forms, scenes, actions</a:t>
            </a:r>
          </a:p>
        </p:txBody>
      </p:sp>
      <p:pic>
        <p:nvPicPr>
          <p:cNvPr id="7" name="Picture 6"/>
          <p:cNvPicPr>
            <a:picLocks noChangeAspect="1"/>
          </p:cNvPicPr>
          <p:nvPr/>
        </p:nvPicPr>
        <p:blipFill>
          <a:blip r:embed="rId5"/>
          <a:stretch>
            <a:fillRect/>
          </a:stretch>
        </p:blipFill>
        <p:spPr>
          <a:xfrm>
            <a:off x="6329873" y="4299774"/>
            <a:ext cx="1745940" cy="1740713"/>
          </a:xfrm>
          <a:prstGeom prst="rect">
            <a:avLst/>
          </a:prstGeom>
        </p:spPr>
      </p:pic>
      <p:pic>
        <p:nvPicPr>
          <p:cNvPr id="8" name="Picture 7"/>
          <p:cNvPicPr>
            <a:picLocks noChangeAspect="1"/>
          </p:cNvPicPr>
          <p:nvPr/>
        </p:nvPicPr>
        <p:blipFill>
          <a:blip r:embed="rId6"/>
          <a:stretch>
            <a:fillRect/>
          </a:stretch>
        </p:blipFill>
        <p:spPr>
          <a:xfrm>
            <a:off x="4372344" y="4299774"/>
            <a:ext cx="1735575" cy="1736429"/>
          </a:xfrm>
          <a:prstGeom prst="rect">
            <a:avLst/>
          </a:prstGeom>
        </p:spPr>
      </p:pic>
    </p:spTree>
    <p:extLst>
      <p:ext uri="{BB962C8B-B14F-4D97-AF65-F5344CB8AC3E}">
        <p14:creationId xmlns:p14="http://schemas.microsoft.com/office/powerpoint/2010/main" val="32840836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3676" y="1522567"/>
            <a:ext cx="5776150" cy="3234644"/>
          </a:xfrm>
          <a:prstGeom prst="rect">
            <a:avLst/>
          </a:prstGeom>
        </p:spPr>
      </p:pic>
      <p:sp>
        <p:nvSpPr>
          <p:cNvPr id="12" name="Freeform 11"/>
          <p:cNvSpPr/>
          <p:nvPr/>
        </p:nvSpPr>
        <p:spPr>
          <a:xfrm>
            <a:off x="6614228" y="3884895"/>
            <a:ext cx="162229" cy="132713"/>
          </a:xfrm>
          <a:custGeom>
            <a:avLst/>
            <a:gdLst>
              <a:gd name="connsiteX0" fmla="*/ 0 w 162229"/>
              <a:gd name="connsiteY0" fmla="*/ 0 h 132713"/>
              <a:gd name="connsiteX1" fmla="*/ 16042 w 162229"/>
              <a:gd name="connsiteY1" fmla="*/ 128337 h 132713"/>
              <a:gd name="connsiteX2" fmla="*/ 64169 w 162229"/>
              <a:gd name="connsiteY2" fmla="*/ 112294 h 132713"/>
              <a:gd name="connsiteX3" fmla="*/ 144379 w 162229"/>
              <a:gd name="connsiteY3" fmla="*/ 96252 h 132713"/>
              <a:gd name="connsiteX4" fmla="*/ 160421 w 162229"/>
              <a:gd name="connsiteY4" fmla="*/ 48126 h 132713"/>
              <a:gd name="connsiteX5" fmla="*/ 112295 w 162229"/>
              <a:gd name="connsiteY5" fmla="*/ 32084 h 132713"/>
              <a:gd name="connsiteX6" fmla="*/ 112295 w 162229"/>
              <a:gd name="connsiteY6" fmla="*/ 16042 h 13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229" h="132713">
                <a:moveTo>
                  <a:pt x="0" y="0"/>
                </a:moveTo>
                <a:cubicBezTo>
                  <a:pt x="5347" y="42779"/>
                  <a:pt x="-5348" y="90906"/>
                  <a:pt x="16042" y="128337"/>
                </a:cubicBezTo>
                <a:cubicBezTo>
                  <a:pt x="24432" y="143019"/>
                  <a:pt x="47764" y="116395"/>
                  <a:pt x="64169" y="112294"/>
                </a:cubicBezTo>
                <a:cubicBezTo>
                  <a:pt x="90621" y="105681"/>
                  <a:pt x="117642" y="101599"/>
                  <a:pt x="144379" y="96252"/>
                </a:cubicBezTo>
                <a:cubicBezTo>
                  <a:pt x="149726" y="80210"/>
                  <a:pt x="167983" y="63251"/>
                  <a:pt x="160421" y="48126"/>
                </a:cubicBezTo>
                <a:cubicBezTo>
                  <a:pt x="152859" y="33001"/>
                  <a:pt x="126365" y="41464"/>
                  <a:pt x="112295" y="32084"/>
                </a:cubicBezTo>
                <a:cubicBezTo>
                  <a:pt x="107846" y="29118"/>
                  <a:pt x="112295" y="21389"/>
                  <a:pt x="112295" y="16042"/>
                </a:cubicBezTo>
              </a:path>
            </a:pathLst>
          </a:custGeom>
          <a:solidFill>
            <a:schemeClr val="tx1">
              <a:lumMod val="50000"/>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7467" y="4757211"/>
            <a:ext cx="970114" cy="1253372"/>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2585" y="4870404"/>
            <a:ext cx="1012637" cy="1042673"/>
          </a:xfrm>
          <a:prstGeom prst="rect">
            <a:avLst/>
          </a:prstGeom>
        </p:spPr>
      </p:pic>
      <p:sp>
        <p:nvSpPr>
          <p:cNvPr id="6" name="Rectangle 5"/>
          <p:cNvSpPr/>
          <p:nvPr/>
        </p:nvSpPr>
        <p:spPr>
          <a:xfrm>
            <a:off x="4449548" y="5207074"/>
            <a:ext cx="580608" cy="461665"/>
          </a:xfrm>
          <a:prstGeom prst="rect">
            <a:avLst/>
          </a:prstGeom>
        </p:spPr>
        <p:txBody>
          <a:bodyPr wrap="none">
            <a:spAutoFit/>
          </a:bodyPr>
          <a:lstStyle/>
          <a:p>
            <a:r>
              <a:rPr lang="en-US" sz="2400" kern="0" cap="all" dirty="0">
                <a:effectLst>
                  <a:reflection blurRad="12700" stA="48000" endA="300" endPos="55000" dir="5400000" sy="-90000" algn="bl" rotWithShape="0"/>
                </a:effectLst>
                <a:latin typeface="Franklin Gothic Medium"/>
              </a:rPr>
              <a:t>or</a:t>
            </a:r>
            <a:endParaRPr lang="en-US" sz="2400" dirty="0"/>
          </a:p>
        </p:txBody>
      </p:sp>
      <p:sp>
        <p:nvSpPr>
          <p:cNvPr id="8" name="Title 5">
            <a:extLst>
              <a:ext uri="{FF2B5EF4-FFF2-40B4-BE49-F238E27FC236}">
                <a16:creationId xmlns:a16="http://schemas.microsoft.com/office/drawing/2014/main" id="{BEE8CC85-2705-8F44-AB4D-32ACD55498E5}"/>
              </a:ext>
            </a:extLst>
          </p:cNvPr>
          <p:cNvSpPr txBox="1">
            <a:spLocks/>
          </p:cNvSpPr>
          <p:nvPr/>
        </p:nvSpPr>
        <p:spPr>
          <a:xfrm>
            <a:off x="346364" y="782964"/>
            <a:ext cx="8686800" cy="571054"/>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r>
              <a:rPr lang="en-US" sz="2800" dirty="0"/>
              <a:t>Binding objects and their movements together</a:t>
            </a:r>
          </a:p>
        </p:txBody>
      </p:sp>
    </p:spTree>
    <p:extLst>
      <p:ext uri="{BB962C8B-B14F-4D97-AF65-F5344CB8AC3E}">
        <p14:creationId xmlns:p14="http://schemas.microsoft.com/office/powerpoint/2010/main" val="1437368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3.61111E-6 3.7037E-6 L -3.61111E-6 0.00023 C -0.0026 -0.00926 -0.00121 -0.01065 -0.00625 -0.01389 C -0.00729 -0.01459 -0.00833 -0.01482 -0.00937 -0.01528 L -0.02604 -0.01389 C -0.02847 -0.01297 -0.02812 -0.00741 -0.0302 -0.00556 L -0.03333 -0.00278 C -0.03368 -0.00139 -0.03333 0.00092 -0.03437 0.00139 C -0.03802 0.00254 -0.03767 -0.00417 -0.03854 -0.00556 C -0.03941 -0.00695 -0.04062 -0.00787 -0.04166 -0.00834 C -0.04826 -0.01227 -0.05069 -0.01158 -0.05833 -0.0125 C -0.06128 -0.01227 -0.06892 -0.0125 -0.07291 -0.00973 C -0.07413 -0.00903 -0.075 -0.00787 -0.07604 -0.00695 C -0.07673 -0.00556 -0.07691 -0.00324 -0.07812 -0.00278 C -0.07951 -0.00255 -0.08055 -0.0044 -0.08125 -0.00556 C -0.08472 -0.01135 -0.07951 -0.0088 -0.08437 -0.01389 C -0.08524 -0.01482 -0.08645 -0.01482 -0.0875 -0.01528 C -0.09514 -0.01482 -0.10295 -0.01528 -0.11041 -0.01389 C -0.11718 -0.01297 -0.11093 -0.01065 -0.11458 -0.00695 C -0.11649 -0.00533 -0.12083 -0.00417 -0.12083 -0.00394 C -0.12152 -0.00348 -0.12517 0.00254 -0.12708 0.00139 C -0.12812 0.00069 -0.1276 -0.00186 -0.12812 -0.00278 C -0.12899 -0.00417 -0.1302 -0.0051 -0.13125 -0.00556 C -0.13333 -0.00695 -0.13541 -0.00741 -0.1375 -0.00834 L -0.14062 -0.00973 C -0.14843 -0.00903 -0.15191 -0.00926 -0.15833 -0.00695 C -0.15954 -0.00672 -0.16041 -0.00602 -0.16145 -0.00556 C -0.16857 0.0037 -0.16493 0.00393 -0.17083 0.00139 C -0.1717 -0.00162 -0.17222 -0.00486 -0.17395 -0.00695 C -0.17586 -0.00926 -0.17777 -0.01204 -0.1802 -0.0125 C -0.18889 -0.01482 -0.18368 -0.01366 -0.19583 -0.01528 C -0.19895 -0.01482 -0.20225 -0.01459 -0.2052 -0.01389 C -0.21024 -0.01297 -0.20885 -0.0125 -0.21354 -0.00973 C -0.21961 -0.00649 -0.21389 -0.01111 -0.21979 -0.00556 C -0.22014 -0.00417 -0.22031 -0.00255 -0.22083 -0.00139 C -0.22239 0.00092 -0.22517 0.00185 -0.22708 0.00277 C -0.22951 -0.00649 -0.22621 0.00254 -0.23125 -0.00278 C -0.23698 -0.00903 -0.22951 -0.00602 -0.23645 -0.00834 C -0.23923 -0.00949 -0.24479 -0.01111 -0.24479 -0.01088 C -0.25139 -0.01065 -0.25816 -0.01065 -0.26458 -0.00973 C -0.26684 -0.00949 -0.26944 -0.00741 -0.27083 -0.00556 C -0.27204 -0.0044 -0.27291 -0.00278 -0.27395 -0.00139 C -0.27847 0.00347 -0.27552 -0.00047 -0.2802 0.00277 C -0.28142 0.00347 -0.28229 0.00463 -0.28333 0.00555 C -0.28368 0.00416 -0.2835 0.00208 -0.28437 0.00139 C -0.28628 -0.00047 -0.28854 -0.00047 -0.29062 -0.00139 C -0.29583 -0.00371 -0.2927 -0.00255 -0.3 -0.00417 C -0.30694 -0.00371 -0.31406 -0.00371 -0.32083 -0.00278 C -0.32274 -0.00278 -0.32639 -0.00093 -0.32812 3.7037E-6 C -0.32882 0.00139 -0.32951 0.00277 -0.3302 0.00416 L -0.33437 0.00972 L -0.3302 0.00972 L -0.3302 0.00995 " pathEditMode="relative" rAng="0" ptsTypes="AAAAAAAAAAAAAAAAAAAAAAAAAAAAAAAAAAAAAAAAAAAAAAAAAAAAA">
                                      <p:cBhvr>
                                        <p:cTn id="6" dur="2000" fill="hold"/>
                                        <p:tgtEl>
                                          <p:spTgt spid="12"/>
                                        </p:tgtEl>
                                        <p:attrNameLst>
                                          <p:attrName>ppt_x</p:attrName>
                                          <p:attrName>ppt_y</p:attrName>
                                        </p:attrNameLst>
                                      </p:cBhvr>
                                      <p:rCtr x="-16719" y="-278"/>
                                    </p:animMotion>
                                  </p:childTnLst>
                                </p:cTn>
                              </p:par>
                            </p:childTnLst>
                          </p:cTn>
                        </p:par>
                        <p:par>
                          <p:cTn id="7" fill="hold">
                            <p:stCondLst>
                              <p:cond delay="2000"/>
                            </p:stCondLst>
                            <p:childTnLst>
                              <p:par>
                                <p:cTn id="8" presetID="1" presetClass="exit" presetSubtype="0" fill="hold" grpId="1" nodeType="afterEffect">
                                  <p:stCondLst>
                                    <p:cond delay="0"/>
                                  </p:stCondLst>
                                  <p:childTnLst>
                                    <p:set>
                                      <p:cBhvr>
                                        <p:cTn id="9" dur="1" fill="hold">
                                          <p:stCondLst>
                                            <p:cond delay="0"/>
                                          </p:stCondLst>
                                        </p:cTn>
                                        <p:tgtEl>
                                          <p:spTgt spid="1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64646"/>
        </a:solidFill>
        <a:effectLst/>
      </p:bgPr>
    </p:bg>
    <p:spTree>
      <p:nvGrpSpPr>
        <p:cNvPr id="1" name=""/>
        <p:cNvGrpSpPr/>
        <p:nvPr/>
      </p:nvGrpSpPr>
      <p:grpSpPr>
        <a:xfrm>
          <a:off x="0" y="0"/>
          <a:ext cx="0" cy="0"/>
          <a:chOff x="0" y="0"/>
          <a:chExt cx="0" cy="0"/>
        </a:xfrm>
      </p:grpSpPr>
      <p:pic>
        <p:nvPicPr>
          <p:cNvPr id="2" name="t2">
            <a:hlinkClick r:id="" action="ppaction://media"/>
            <a:extLst>
              <a:ext uri="{FF2B5EF4-FFF2-40B4-BE49-F238E27FC236}">
                <a16:creationId xmlns:a16="http://schemas.microsoft.com/office/drawing/2014/main" id="{AF6C5551-94D1-6E4D-9C37-61563599324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37440" y="2232"/>
            <a:ext cx="6869121" cy="6869121"/>
          </a:xfrm>
          <a:prstGeom prst="rect">
            <a:avLst/>
          </a:prstGeom>
        </p:spPr>
      </p:pic>
    </p:spTree>
    <p:extLst>
      <p:ext uri="{BB962C8B-B14F-4D97-AF65-F5344CB8AC3E}">
        <p14:creationId xmlns:p14="http://schemas.microsoft.com/office/powerpoint/2010/main" val="392954748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425FE293-8563-784D-B348-79B0E8E17C70}"/>
              </a:ext>
            </a:extLst>
          </p:cNvPr>
          <p:cNvGrpSpPr/>
          <p:nvPr/>
        </p:nvGrpSpPr>
        <p:grpSpPr>
          <a:xfrm>
            <a:off x="7569637" y="1710481"/>
            <a:ext cx="1574363" cy="930224"/>
            <a:chOff x="10528640" y="2201946"/>
            <a:chExt cx="2239094" cy="1322985"/>
          </a:xfrm>
        </p:grpSpPr>
        <p:sp>
          <p:nvSpPr>
            <p:cNvPr id="24" name="Rectangle 23">
              <a:extLst>
                <a:ext uri="{FF2B5EF4-FFF2-40B4-BE49-F238E27FC236}">
                  <a16:creationId xmlns:a16="http://schemas.microsoft.com/office/drawing/2014/main" id="{06CDD446-5DB0-FB42-964F-76E732F752D6}"/>
                </a:ext>
              </a:extLst>
            </p:cNvPr>
            <p:cNvSpPr/>
            <p:nvPr/>
          </p:nvSpPr>
          <p:spPr>
            <a:xfrm>
              <a:off x="10528640" y="2201946"/>
              <a:ext cx="440267" cy="441193"/>
            </a:xfrm>
            <a:prstGeom prst="rect">
              <a:avLst/>
            </a:prstGeom>
            <a:solidFill>
              <a:srgbClr val="B5D8E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endParaRPr lang="en-US" sz="1547">
                <a:solidFill>
                  <a:srgbClr val="FFFFFF"/>
                </a:solidFill>
                <a:sym typeface="Helvetica Neue Medium"/>
              </a:endParaRPr>
            </a:p>
          </p:txBody>
        </p:sp>
        <p:sp>
          <p:nvSpPr>
            <p:cNvPr id="25" name="TextBox 24">
              <a:extLst>
                <a:ext uri="{FF2B5EF4-FFF2-40B4-BE49-F238E27FC236}">
                  <a16:creationId xmlns:a16="http://schemas.microsoft.com/office/drawing/2014/main" id="{48FFDC55-C79C-7E49-B4DA-4B284E4B9C28}"/>
                </a:ext>
              </a:extLst>
            </p:cNvPr>
            <p:cNvSpPr txBox="1"/>
            <p:nvPr/>
          </p:nvSpPr>
          <p:spPr>
            <a:xfrm>
              <a:off x="10968907" y="2211660"/>
              <a:ext cx="1798827" cy="6566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r>
                <a:rPr lang="en-US" sz="1266" dirty="0">
                  <a:solidFill>
                    <a:srgbClr val="000000"/>
                  </a:solidFill>
                  <a:latin typeface="Helvetica Neue"/>
                  <a:ea typeface="Helvetica Neue"/>
                  <a:cs typeface="Helvetica Neue"/>
                  <a:sym typeface="Helvetica Neue"/>
                </a:rPr>
                <a:t>Low uncertainty trajectory </a:t>
              </a:r>
            </a:p>
          </p:txBody>
        </p:sp>
        <p:sp>
          <p:nvSpPr>
            <p:cNvPr id="28" name="Rectangle 27">
              <a:extLst>
                <a:ext uri="{FF2B5EF4-FFF2-40B4-BE49-F238E27FC236}">
                  <a16:creationId xmlns:a16="http://schemas.microsoft.com/office/drawing/2014/main" id="{3EE5E9FA-2D2A-B34C-9124-60E596FC0442}"/>
                </a:ext>
              </a:extLst>
            </p:cNvPr>
            <p:cNvSpPr/>
            <p:nvPr/>
          </p:nvSpPr>
          <p:spPr>
            <a:xfrm>
              <a:off x="10528640" y="2858536"/>
              <a:ext cx="440267" cy="441193"/>
            </a:xfrm>
            <a:prstGeom prst="rect">
              <a:avLst/>
            </a:prstGeom>
            <a:solidFill>
              <a:srgbClr val="EC322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endParaRPr lang="en-US" sz="1547">
                <a:solidFill>
                  <a:srgbClr val="FFFFFF"/>
                </a:solidFill>
                <a:sym typeface="Helvetica Neue Medium"/>
              </a:endParaRPr>
            </a:p>
          </p:txBody>
        </p:sp>
        <p:sp>
          <p:nvSpPr>
            <p:cNvPr id="29" name="TextBox 28">
              <a:extLst>
                <a:ext uri="{FF2B5EF4-FFF2-40B4-BE49-F238E27FC236}">
                  <a16:creationId xmlns:a16="http://schemas.microsoft.com/office/drawing/2014/main" id="{D55AECF6-0250-694C-B8EB-6C6B1EF810B3}"/>
                </a:ext>
              </a:extLst>
            </p:cNvPr>
            <p:cNvSpPr txBox="1"/>
            <p:nvPr/>
          </p:nvSpPr>
          <p:spPr>
            <a:xfrm>
              <a:off x="10968907" y="2868250"/>
              <a:ext cx="1798827" cy="6566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r>
                <a:rPr lang="en-US" sz="1266" dirty="0">
                  <a:solidFill>
                    <a:srgbClr val="000000"/>
                  </a:solidFill>
                  <a:latin typeface="Helvetica Neue"/>
                  <a:ea typeface="Helvetica Neue"/>
                  <a:cs typeface="Helvetica Neue"/>
                  <a:sym typeface="Helvetica Neue"/>
                </a:rPr>
                <a:t>High uncertainty trajectory </a:t>
              </a:r>
            </a:p>
          </p:txBody>
        </p:sp>
      </p:grpSp>
      <p:grpSp>
        <p:nvGrpSpPr>
          <p:cNvPr id="35" name="Group 34">
            <a:extLst>
              <a:ext uri="{FF2B5EF4-FFF2-40B4-BE49-F238E27FC236}">
                <a16:creationId xmlns:a16="http://schemas.microsoft.com/office/drawing/2014/main" id="{FB381A21-6866-8849-9F76-916E43B4B9C2}"/>
              </a:ext>
            </a:extLst>
          </p:cNvPr>
          <p:cNvGrpSpPr/>
          <p:nvPr/>
        </p:nvGrpSpPr>
        <p:grpSpPr>
          <a:xfrm>
            <a:off x="355477" y="1345043"/>
            <a:ext cx="7214160" cy="5303988"/>
            <a:chOff x="188681" y="1105075"/>
            <a:chExt cx="10260138" cy="7543449"/>
          </a:xfrm>
        </p:grpSpPr>
        <p:pic>
          <p:nvPicPr>
            <p:cNvPr id="11" name="Picture 10">
              <a:extLst>
                <a:ext uri="{FF2B5EF4-FFF2-40B4-BE49-F238E27FC236}">
                  <a16:creationId xmlns:a16="http://schemas.microsoft.com/office/drawing/2014/main" id="{CB8FCE1D-E39B-364D-B315-A40A3110AEC6}"/>
                </a:ext>
              </a:extLst>
            </p:cNvPr>
            <p:cNvPicPr>
              <a:picLocks noChangeAspect="1"/>
            </p:cNvPicPr>
            <p:nvPr/>
          </p:nvPicPr>
          <p:blipFill rotWithShape="1">
            <a:blip r:embed="rId3">
              <a:extLst>
                <a:ext uri="{28A0092B-C50C-407E-A947-70E740481C1C}">
                  <a14:useLocalDpi xmlns:a14="http://schemas.microsoft.com/office/drawing/2010/main" val="0"/>
                </a:ext>
              </a:extLst>
            </a:blip>
            <a:srcRect l="20666" b="12884"/>
            <a:stretch/>
          </p:blipFill>
          <p:spPr>
            <a:xfrm>
              <a:off x="5775148" y="1444238"/>
              <a:ext cx="4673671" cy="5148072"/>
            </a:xfrm>
            <a:prstGeom prst="rect">
              <a:avLst/>
            </a:prstGeom>
          </p:spPr>
        </p:pic>
        <p:cxnSp>
          <p:nvCxnSpPr>
            <p:cNvPr id="7" name="Straight Connector 6">
              <a:extLst>
                <a:ext uri="{FF2B5EF4-FFF2-40B4-BE49-F238E27FC236}">
                  <a16:creationId xmlns:a16="http://schemas.microsoft.com/office/drawing/2014/main" id="{6B2324F7-595C-0245-8233-09E91EEA562C}"/>
                </a:ext>
              </a:extLst>
            </p:cNvPr>
            <p:cNvCxnSpPr>
              <a:cxnSpLocks/>
            </p:cNvCxnSpPr>
            <p:nvPr/>
          </p:nvCxnSpPr>
          <p:spPr>
            <a:xfrm>
              <a:off x="1135203" y="1624809"/>
              <a:ext cx="9030201" cy="0"/>
            </a:xfrm>
            <a:prstGeom prst="line">
              <a:avLst/>
            </a:prstGeom>
            <a:noFill/>
            <a:ln w="15875"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12" name="Straight Connector 11">
              <a:extLst>
                <a:ext uri="{FF2B5EF4-FFF2-40B4-BE49-F238E27FC236}">
                  <a16:creationId xmlns:a16="http://schemas.microsoft.com/office/drawing/2014/main" id="{FDBC90A1-A6FE-1A48-A113-33FD94C1FE24}"/>
                </a:ext>
              </a:extLst>
            </p:cNvPr>
            <p:cNvCxnSpPr>
              <a:cxnSpLocks/>
            </p:cNvCxnSpPr>
            <p:nvPr/>
          </p:nvCxnSpPr>
          <p:spPr>
            <a:xfrm>
              <a:off x="5731888" y="1105075"/>
              <a:ext cx="0" cy="7543449"/>
            </a:xfrm>
            <a:prstGeom prst="line">
              <a:avLst/>
            </a:prstGeom>
            <a:noFill/>
            <a:ln w="12700" cap="flat">
              <a:solidFill>
                <a:srgbClr val="000000"/>
              </a:solidFill>
              <a:prstDash val="lgDash"/>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02A5F267-11D6-9D43-8C22-6B674812EB5B}"/>
                </a:ext>
              </a:extLst>
            </p:cNvPr>
            <p:cNvSpPr txBox="1"/>
            <p:nvPr/>
          </p:nvSpPr>
          <p:spPr>
            <a:xfrm>
              <a:off x="1339219" y="7363087"/>
              <a:ext cx="4188655" cy="6566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r>
                <a:rPr lang="en-US" sz="1266" dirty="0">
                  <a:solidFill>
                    <a:srgbClr val="000000"/>
                  </a:solidFill>
                  <a:latin typeface="Helvetica Neue"/>
                  <a:ea typeface="Helvetica Neue"/>
                  <a:cs typeface="Helvetica Neue"/>
                  <a:sym typeface="Helvetica Neue"/>
                </a:rPr>
                <a:t>One session average across multiple human subjects</a:t>
              </a:r>
            </a:p>
          </p:txBody>
        </p:sp>
        <p:sp>
          <p:nvSpPr>
            <p:cNvPr id="16" name="TextBox 15">
              <a:extLst>
                <a:ext uri="{FF2B5EF4-FFF2-40B4-BE49-F238E27FC236}">
                  <a16:creationId xmlns:a16="http://schemas.microsoft.com/office/drawing/2014/main" id="{FE34DC3F-852C-1948-BB0F-6607CEF2CE2A}"/>
                </a:ext>
              </a:extLst>
            </p:cNvPr>
            <p:cNvSpPr txBox="1"/>
            <p:nvPr/>
          </p:nvSpPr>
          <p:spPr>
            <a:xfrm>
              <a:off x="6380480" y="7363087"/>
              <a:ext cx="3724640" cy="6566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r>
                <a:rPr lang="en-US" sz="1266" dirty="0">
                  <a:solidFill>
                    <a:srgbClr val="000000"/>
                  </a:solidFill>
                  <a:latin typeface="Helvetica Neue"/>
                  <a:ea typeface="Helvetica Neue"/>
                  <a:cs typeface="Helvetica Neue"/>
                  <a:sym typeface="Helvetica Neue"/>
                </a:rPr>
                <a:t>One monkey average across multiple sessions</a:t>
              </a:r>
            </a:p>
          </p:txBody>
        </p:sp>
        <p:sp>
          <p:nvSpPr>
            <p:cNvPr id="19" name="TextBox 18">
              <a:extLst>
                <a:ext uri="{FF2B5EF4-FFF2-40B4-BE49-F238E27FC236}">
                  <a16:creationId xmlns:a16="http://schemas.microsoft.com/office/drawing/2014/main" id="{09BF84D1-B737-7E4F-A051-FB9BFF279B30}"/>
                </a:ext>
              </a:extLst>
            </p:cNvPr>
            <p:cNvSpPr txBox="1"/>
            <p:nvPr/>
          </p:nvSpPr>
          <p:spPr>
            <a:xfrm>
              <a:off x="1821595" y="6477230"/>
              <a:ext cx="1605478" cy="6566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r>
                <a:rPr lang="en-US" sz="1266" dirty="0">
                  <a:solidFill>
                    <a:srgbClr val="000000"/>
                  </a:solidFill>
                  <a:latin typeface="Helvetica Neue"/>
                  <a:ea typeface="Helvetica Neue"/>
                  <a:cs typeface="Helvetica Neue"/>
                  <a:sym typeface="Helvetica Neue"/>
                </a:rPr>
                <a:t>Short Trajectory</a:t>
              </a:r>
            </a:p>
          </p:txBody>
        </p:sp>
        <p:sp>
          <p:nvSpPr>
            <p:cNvPr id="20" name="TextBox 19">
              <a:extLst>
                <a:ext uri="{FF2B5EF4-FFF2-40B4-BE49-F238E27FC236}">
                  <a16:creationId xmlns:a16="http://schemas.microsoft.com/office/drawing/2014/main" id="{F03BD575-93A7-8146-BF07-F3393FB98F24}"/>
                </a:ext>
              </a:extLst>
            </p:cNvPr>
            <p:cNvSpPr txBox="1"/>
            <p:nvPr/>
          </p:nvSpPr>
          <p:spPr>
            <a:xfrm>
              <a:off x="3706818" y="6477230"/>
              <a:ext cx="1605478" cy="6566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r>
                <a:rPr lang="en-US" sz="1266" dirty="0">
                  <a:solidFill>
                    <a:srgbClr val="000000"/>
                  </a:solidFill>
                  <a:latin typeface="Helvetica Neue"/>
                  <a:ea typeface="Helvetica Neue"/>
                  <a:cs typeface="Helvetica Neue"/>
                  <a:sym typeface="Helvetica Neue"/>
                </a:rPr>
                <a:t>Long Trajectory</a:t>
              </a:r>
            </a:p>
          </p:txBody>
        </p:sp>
        <p:sp>
          <p:nvSpPr>
            <p:cNvPr id="21" name="TextBox 20">
              <a:extLst>
                <a:ext uri="{FF2B5EF4-FFF2-40B4-BE49-F238E27FC236}">
                  <a16:creationId xmlns:a16="http://schemas.microsoft.com/office/drawing/2014/main" id="{ACA31F94-7E69-9E4E-89ED-F7B7E5491F94}"/>
                </a:ext>
              </a:extLst>
            </p:cNvPr>
            <p:cNvSpPr txBox="1"/>
            <p:nvPr/>
          </p:nvSpPr>
          <p:spPr>
            <a:xfrm>
              <a:off x="6205127" y="6477230"/>
              <a:ext cx="1605478" cy="6566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r>
                <a:rPr lang="en-US" sz="1266" dirty="0">
                  <a:solidFill>
                    <a:srgbClr val="000000"/>
                  </a:solidFill>
                  <a:latin typeface="Helvetica Neue"/>
                  <a:ea typeface="Helvetica Neue"/>
                  <a:cs typeface="Helvetica Neue"/>
                  <a:sym typeface="Helvetica Neue"/>
                </a:rPr>
                <a:t>Short Trajectory</a:t>
              </a:r>
            </a:p>
          </p:txBody>
        </p:sp>
        <p:sp>
          <p:nvSpPr>
            <p:cNvPr id="22" name="TextBox 21">
              <a:extLst>
                <a:ext uri="{FF2B5EF4-FFF2-40B4-BE49-F238E27FC236}">
                  <a16:creationId xmlns:a16="http://schemas.microsoft.com/office/drawing/2014/main" id="{4A0F667B-6656-704B-AF58-78010BBA320D}"/>
                </a:ext>
              </a:extLst>
            </p:cNvPr>
            <p:cNvSpPr txBox="1"/>
            <p:nvPr/>
          </p:nvSpPr>
          <p:spPr>
            <a:xfrm>
              <a:off x="8047566" y="6477230"/>
              <a:ext cx="1605478" cy="6566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r>
                <a:rPr lang="en-US" sz="1266" dirty="0">
                  <a:solidFill>
                    <a:srgbClr val="000000"/>
                  </a:solidFill>
                  <a:latin typeface="Helvetica Neue"/>
                  <a:ea typeface="Helvetica Neue"/>
                  <a:cs typeface="Helvetica Neue"/>
                  <a:sym typeface="Helvetica Neue"/>
                </a:rPr>
                <a:t>Long Trajectory</a:t>
              </a:r>
            </a:p>
          </p:txBody>
        </p:sp>
        <p:pic>
          <p:nvPicPr>
            <p:cNvPr id="17" name="Picture 16">
              <a:extLst>
                <a:ext uri="{FF2B5EF4-FFF2-40B4-BE49-F238E27FC236}">
                  <a16:creationId xmlns:a16="http://schemas.microsoft.com/office/drawing/2014/main" id="{D7DD2C47-9A62-7149-B836-40A12C221A63}"/>
                </a:ext>
              </a:extLst>
            </p:cNvPr>
            <p:cNvPicPr>
              <a:picLocks noChangeAspect="1"/>
            </p:cNvPicPr>
            <p:nvPr/>
          </p:nvPicPr>
          <p:blipFill rotWithShape="1">
            <a:blip r:embed="rId4">
              <a:extLst>
                <a:ext uri="{28A0092B-C50C-407E-A947-70E740481C1C}">
                  <a14:useLocalDpi xmlns:a14="http://schemas.microsoft.com/office/drawing/2010/main" val="0"/>
                </a:ext>
              </a:extLst>
            </a:blip>
            <a:srcRect l="-1" r="5474" b="11773"/>
            <a:stretch/>
          </p:blipFill>
          <p:spPr>
            <a:xfrm>
              <a:off x="188681" y="1436087"/>
              <a:ext cx="5586467" cy="5230368"/>
            </a:xfrm>
            <a:prstGeom prst="rect">
              <a:avLst/>
            </a:prstGeom>
          </p:spPr>
        </p:pic>
        <p:cxnSp>
          <p:nvCxnSpPr>
            <p:cNvPr id="34" name="Straight Connector 33">
              <a:extLst>
                <a:ext uri="{FF2B5EF4-FFF2-40B4-BE49-F238E27FC236}">
                  <a16:creationId xmlns:a16="http://schemas.microsoft.com/office/drawing/2014/main" id="{EE5362BF-AD3A-E24D-9B91-851975515B61}"/>
                </a:ext>
              </a:extLst>
            </p:cNvPr>
            <p:cNvCxnSpPr>
              <a:cxnSpLocks/>
            </p:cNvCxnSpPr>
            <p:nvPr/>
          </p:nvCxnSpPr>
          <p:spPr>
            <a:xfrm>
              <a:off x="1135202" y="6485397"/>
              <a:ext cx="9030201" cy="0"/>
            </a:xfrm>
            <a:prstGeom prst="line">
              <a:avLst/>
            </a:prstGeom>
            <a:noFill/>
            <a:ln w="15875"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sp>
        <p:nvSpPr>
          <p:cNvPr id="2" name="TextBox 1"/>
          <p:cNvSpPr txBox="1"/>
          <p:nvPr/>
        </p:nvSpPr>
        <p:spPr>
          <a:xfrm>
            <a:off x="2155837" y="1220196"/>
            <a:ext cx="97302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smtClean="0">
                <a:ln>
                  <a:noFill/>
                </a:ln>
                <a:solidFill>
                  <a:srgbClr val="000000"/>
                </a:solidFill>
                <a:effectLst/>
                <a:uFillTx/>
                <a:latin typeface="Helvetica Neue"/>
                <a:ea typeface="Helvetica Neue"/>
                <a:cs typeface="Helvetica Neue"/>
                <a:sym typeface="Helvetica Neue"/>
              </a:rPr>
              <a:t>Human</a:t>
            </a:r>
            <a:endParaRPr kumimoji="0" lang="en-US" sz="2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23" name="TextBox 22"/>
          <p:cNvSpPr txBox="1"/>
          <p:nvPr/>
        </p:nvSpPr>
        <p:spPr>
          <a:xfrm>
            <a:off x="5468269" y="1220196"/>
            <a:ext cx="105798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smtClean="0">
                <a:ln>
                  <a:noFill/>
                </a:ln>
                <a:solidFill>
                  <a:srgbClr val="000000"/>
                </a:solidFill>
                <a:effectLst/>
                <a:uFillTx/>
                <a:latin typeface="Helvetica Neue"/>
                <a:ea typeface="Helvetica Neue"/>
                <a:cs typeface="Helvetica Neue"/>
                <a:sym typeface="Helvetica Neue"/>
              </a:rPr>
              <a:t>Monkey</a:t>
            </a:r>
            <a:endParaRPr kumimoji="0" lang="en-US" sz="2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26" name="TextBox 25"/>
          <p:cNvSpPr txBox="1"/>
          <p:nvPr/>
        </p:nvSpPr>
        <p:spPr>
          <a:xfrm>
            <a:off x="1149946" y="392248"/>
            <a:ext cx="687168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400" i="0" u="none" strike="noStrike" cap="none" spc="0" normalizeH="0" baseline="0" dirty="0" smtClean="0">
                <a:ln>
                  <a:noFill/>
                </a:ln>
                <a:solidFill>
                  <a:srgbClr val="000000"/>
                </a:solidFill>
                <a:effectLst/>
                <a:uFillTx/>
                <a:latin typeface="Century Gothic" panose="020B0502020202020204" pitchFamily="34" charset="0"/>
                <a:ea typeface="Helvetica Neue"/>
                <a:cs typeface="Helvetica Neue"/>
                <a:sym typeface="Helvetica Neue"/>
              </a:rPr>
              <a:t>Cross Species Performance on the Same</a:t>
            </a:r>
            <a:r>
              <a:rPr kumimoji="0" lang="en-US" sz="2400" i="0" u="none" strike="noStrike" cap="none" spc="0" normalizeH="0" dirty="0" smtClean="0">
                <a:ln>
                  <a:noFill/>
                </a:ln>
                <a:solidFill>
                  <a:srgbClr val="000000"/>
                </a:solidFill>
                <a:effectLst/>
                <a:uFillTx/>
                <a:latin typeface="Century Gothic" panose="020B0502020202020204" pitchFamily="34" charset="0"/>
                <a:ea typeface="Helvetica Neue"/>
                <a:cs typeface="Helvetica Neue"/>
                <a:sym typeface="Helvetica Neue"/>
              </a:rPr>
              <a:t> Task</a:t>
            </a:r>
            <a:endParaRPr kumimoji="0" lang="en-US" sz="2400" i="0" u="none" strike="noStrike" cap="none" spc="0" normalizeH="0" baseline="0" dirty="0">
              <a:ln>
                <a:noFill/>
              </a:ln>
              <a:solidFill>
                <a:srgbClr val="000000"/>
              </a:solidFill>
              <a:effectLst/>
              <a:uFillTx/>
              <a:latin typeface="Century Gothic" panose="020B0502020202020204" pitchFamily="34" charset="0"/>
              <a:ea typeface="Helvetica Neue"/>
              <a:cs typeface="Helvetica Neue"/>
              <a:sym typeface="Helvetica Neue"/>
            </a:endParaRPr>
          </a:p>
        </p:txBody>
      </p:sp>
    </p:spTree>
    <p:extLst>
      <p:ext uri="{BB962C8B-B14F-4D97-AF65-F5344CB8AC3E}">
        <p14:creationId xmlns:p14="http://schemas.microsoft.com/office/powerpoint/2010/main" val="1129053549"/>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CDCE0"/>
      </a:lt2>
      <a:accent1>
        <a:srgbClr val="415588"/>
      </a:accent1>
      <a:accent2>
        <a:srgbClr val="4294B6"/>
      </a:accent2>
      <a:accent3>
        <a:srgbClr val="087D7C"/>
      </a:accent3>
      <a:accent4>
        <a:srgbClr val="04B663"/>
      </a:accent4>
      <a:accent5>
        <a:srgbClr val="DF8822"/>
      </a:accent5>
      <a:accent6>
        <a:srgbClr val="BC410A"/>
      </a:accent6>
      <a:hlink>
        <a:srgbClr val="5977C4"/>
      </a:hlink>
      <a:folHlink>
        <a:srgbClr val="01A9BF"/>
      </a:folHlink>
    </a:clrScheme>
    <a:fontScheme name="Gallery">
      <a:majorFont>
        <a:latin typeface="Century Gothic" panose="020B0502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lumMod val="108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E050AC27-895F-4B90-991D-A6818FC89AB6}"/>
    </a:ext>
  </a:ext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{C728FB76-67D7-2545-87C4-B39C56B7E8E0}tf10001119</Template>
  <TotalTime>3659</TotalTime>
  <Words>290</Words>
  <Application>Microsoft Office PowerPoint</Application>
  <PresentationFormat>On-screen Show (4:3)</PresentationFormat>
  <Paragraphs>44</Paragraphs>
  <Slides>15</Slides>
  <Notes>8</Notes>
  <HiddenSlides>0</HiddenSlides>
  <MMClips>3</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15</vt:i4>
      </vt:variant>
    </vt:vector>
  </HeadingPairs>
  <TitlesOfParts>
    <vt:vector size="26" baseType="lpstr">
      <vt:lpstr>Arial</vt:lpstr>
      <vt:lpstr>Calibri</vt:lpstr>
      <vt:lpstr>Century Gothic</vt:lpstr>
      <vt:lpstr>Franklin Gothic Medium</vt:lpstr>
      <vt:lpstr>Helvetica Light</vt:lpstr>
      <vt:lpstr>Helvetica Neue</vt:lpstr>
      <vt:lpstr>Helvetica Neue Light</vt:lpstr>
      <vt:lpstr>Helvetica Neue Medium</vt:lpstr>
      <vt:lpstr>Helvetica Neue Thin</vt:lpstr>
      <vt:lpstr>Gallery</vt:lpstr>
      <vt:lpstr>White</vt:lpstr>
      <vt:lpstr>The Sheinberg lab</vt:lpstr>
      <vt:lpstr>The Sheinberg lab</vt:lpstr>
      <vt:lpstr>The Sheinberg lab</vt:lpstr>
      <vt:lpstr>Behavior + Neurophysiology + Computational analysis</vt:lpstr>
      <vt:lpstr>Eavesdropping on many areas</vt:lpstr>
      <vt:lpstr>Complex forms, scenes, actions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Brown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Paradiso, Michael</dc:creator>
  <cp:lastModifiedBy>sheinb</cp:lastModifiedBy>
  <cp:revision>74</cp:revision>
  <dcterms:created xsi:type="dcterms:W3CDTF">2014-02-25T15:05:29Z</dcterms:created>
  <dcterms:modified xsi:type="dcterms:W3CDTF">2019-02-20T22:18:18Z</dcterms:modified>
</cp:coreProperties>
</file>